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8"/>
  </p:notesMasterIdLst>
  <p:handoutMasterIdLst>
    <p:handoutMasterId r:id="rId59"/>
  </p:handoutMasterIdLst>
  <p:sldIdLst>
    <p:sldId id="2448" r:id="rId5"/>
    <p:sldId id="2468" r:id="rId6"/>
    <p:sldId id="2501" r:id="rId7"/>
    <p:sldId id="2464" r:id="rId8"/>
    <p:sldId id="2462" r:id="rId9"/>
    <p:sldId id="2485" r:id="rId10"/>
    <p:sldId id="2454" r:id="rId11"/>
    <p:sldId id="2451" r:id="rId12"/>
    <p:sldId id="2499" r:id="rId13"/>
    <p:sldId id="2469" r:id="rId14"/>
    <p:sldId id="259" r:id="rId15"/>
    <p:sldId id="2432" r:id="rId16"/>
    <p:sldId id="2471" r:id="rId17"/>
    <p:sldId id="2470" r:id="rId18"/>
    <p:sldId id="2472" r:id="rId19"/>
    <p:sldId id="2506" r:id="rId20"/>
    <p:sldId id="2513" r:id="rId21"/>
    <p:sldId id="2507" r:id="rId22"/>
    <p:sldId id="2463" r:id="rId23"/>
    <p:sldId id="2502" r:id="rId24"/>
    <p:sldId id="2478" r:id="rId25"/>
    <p:sldId id="2508" r:id="rId26"/>
    <p:sldId id="2483" r:id="rId27"/>
    <p:sldId id="2477" r:id="rId28"/>
    <p:sldId id="2509" r:id="rId29"/>
    <p:sldId id="2479" r:id="rId30"/>
    <p:sldId id="2510" r:id="rId31"/>
    <p:sldId id="2465" r:id="rId32"/>
    <p:sldId id="2503" r:id="rId33"/>
    <p:sldId id="2476" r:id="rId34"/>
    <p:sldId id="2491" r:id="rId35"/>
    <p:sldId id="2511" r:id="rId36"/>
    <p:sldId id="2450" r:id="rId37"/>
    <p:sldId id="2490" r:id="rId38"/>
    <p:sldId id="2519" r:id="rId39"/>
    <p:sldId id="2480" r:id="rId40"/>
    <p:sldId id="2473" r:id="rId41"/>
    <p:sldId id="2518" r:id="rId42"/>
    <p:sldId id="2474" r:id="rId43"/>
    <p:sldId id="2520" r:id="rId44"/>
    <p:sldId id="2475" r:id="rId45"/>
    <p:sldId id="2492" r:id="rId46"/>
    <p:sldId id="2466" r:id="rId47"/>
    <p:sldId id="2504" r:id="rId48"/>
    <p:sldId id="2522" r:id="rId49"/>
    <p:sldId id="2433" r:id="rId50"/>
    <p:sldId id="2521" r:id="rId51"/>
    <p:sldId id="2517" r:id="rId52"/>
    <p:sldId id="2467" r:id="rId53"/>
    <p:sldId id="2515" r:id="rId54"/>
    <p:sldId id="2457" r:id="rId55"/>
    <p:sldId id="2456" r:id="rId56"/>
    <p:sldId id="249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it flikshtein" initials="gf" lastIdx="1" clrIdx="0">
    <p:extLst>
      <p:ext uri="{19B8F6BF-5375-455C-9EA6-DF929625EA0E}">
        <p15:presenceInfo xmlns:p15="http://schemas.microsoft.com/office/powerpoint/2012/main" userId="6ede006fa2eb067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3F52"/>
    <a:srgbClr val="01023B"/>
    <a:srgbClr val="898989"/>
    <a:srgbClr val="2F334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6839" autoAdjust="0"/>
  </p:normalViewPr>
  <p:slideViewPr>
    <p:cSldViewPr snapToGrid="0">
      <p:cViewPr>
        <p:scale>
          <a:sx n="75" d="100"/>
          <a:sy n="75" d="100"/>
        </p:scale>
        <p:origin x="1890" y="600"/>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6/11/2021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יש לציין שלעיתים במנועי החיפוש יש שימוש במחקרים שנעשו על אוכולוסיה, אך יש לקחת בחשבון שהנתונים משתנים עם הזמן ועליות השכר והשוק דינמיים .. </a:t>
            </a: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006467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53</a:t>
            </a:fld>
            <a:endParaRPr lang="en-US" dirty="0"/>
          </a:p>
        </p:txBody>
      </p:sp>
    </p:spTree>
    <p:extLst>
      <p:ext uri="{BB962C8B-B14F-4D97-AF65-F5344CB8AC3E}">
        <p14:creationId xmlns:p14="http://schemas.microsoft.com/office/powerpoint/2010/main" val="3435328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144778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http://www.hon.co.il/%D7%A2%D7%95%D7%91%D7%93%D7%99%D7%9D-%D7%91%D7%94%D7%99%D7%99%D7%98%D7%A7-%D7%9E%D7%95%D7%9C-%D7%A2%D7%95%D7%91%D7%93%D7%95%D7%AA-%D7%91%D7%94%D7%99%D7%99%D7%98%D7%A7-%D7%A4%D7%A2%D7%A8%D7%99-%D7%94/</a:t>
            </a:r>
            <a:endParaRPr lang="he-IL" dirty="0"/>
          </a:p>
          <a:p>
            <a:pPr marL="228600" indent="-228600">
              <a:buAutoNum type="arabicPeriod"/>
            </a:pPr>
            <a:endParaRPr lang="he-IL" dirty="0"/>
          </a:p>
          <a:p>
            <a:pPr marL="228600" indent="-228600">
              <a:buAutoNum type="arabicPeriod"/>
            </a:pPr>
            <a:r>
              <a:rPr lang="he-IL" dirty="0"/>
              <a:t>2.</a:t>
            </a:r>
            <a:r>
              <a:rPr lang="en-US" dirty="0"/>
              <a:t> https://easyconomy.com/%D7%94%D7%99%D7%99%D7%98%D7%A7-%D7%97%D7%9C%D7%A7-%D7%93-%D7%A9%D7%9B%D7%A8-%D7%A2%D7%95%D7%91%D7%93-%D7%94%D7%99%D7%99%D7%98%D7%A7/</a:t>
            </a:r>
          </a:p>
          <a:p>
            <a:pPr marL="228600" indent="-228600">
              <a:buAutoNum type="arabicPeriod"/>
            </a:pPr>
            <a:endParaRPr lang="en-US" dirty="0"/>
          </a:p>
          <a:p>
            <a:pPr marL="228600" indent="-228600">
              <a:buAutoNum type="arabicPeriod"/>
            </a:pPr>
            <a:r>
              <a:rPr lang="en-US" dirty="0"/>
              <a:t>https://www.globes.co.il/news/article.aspx?did=1001271491</a:t>
            </a:r>
            <a:endParaRPr lang="he-IL" dirty="0"/>
          </a:p>
          <a:p>
            <a:pPr marL="228600" indent="-228600">
              <a:buAutoNum type="arabicPeriod"/>
            </a:pPr>
            <a:endParaRPr lang="he-IL" dirty="0"/>
          </a:p>
          <a:p>
            <a:pPr marL="228600" indent="-228600">
              <a:buAutoNum type="arabicPeriod"/>
            </a:pPr>
            <a:r>
              <a:rPr lang="en-US" dirty="0"/>
              <a:t>https://www.cbs.gov.il/he/subjects/Pages/%D7%94%D7%99%D7%99%D7%98%D7%A7.aspx</a:t>
            </a:r>
            <a:endParaRPr lang="he-IL"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alibri" panose="020F0502020204030204" pitchFamily="34" charset="0"/>
                <a:cs typeface="Calibri Light" panose="020F0302020204030204" pitchFamily="34" charset="0"/>
              </a:rPr>
              <a:t>PerformanceRating</a:t>
            </a:r>
            <a:endParaRPr lang="en-US" sz="1200" dirty="0">
              <a:latin typeface="Calibri" panose="020F0502020204030204" pitchFamily="34" charset="0"/>
              <a:cs typeface="Calibri Light" panose="020F0302020204030204" pitchFamily="34" charset="0"/>
            </a:endParaRPr>
          </a:p>
          <a:p>
            <a:r>
              <a:rPr lang="he-IL" dirty="0"/>
              <a:t> ירד כי לכולם יש דירוגים גבוהים בקטע לא הגיוני</a:t>
            </a: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2577637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313529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000000"/>
                </a:solidFill>
                <a:effectLst/>
                <a:latin typeface="Courier New" panose="02070309020205020404" pitchFamily="49" charset="0"/>
              </a:rPr>
              <a:t>df_dataset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'worker'</a:t>
            </a:r>
            <a:r>
              <a:rPr lang="en-US" b="0" dirty="0">
                <a:solidFill>
                  <a:srgbClr val="000000"/>
                </a:solidFill>
                <a:effectLst/>
                <a:latin typeface="Courier New" panose="02070309020205020404" pitchFamily="49" charset="0"/>
              </a:rPr>
              <a:t>] =</a:t>
            </a:r>
            <a:r>
              <a:rPr lang="en-US" b="0" dirty="0">
                <a:solidFill>
                  <a:srgbClr val="09885A"/>
                </a:solidFill>
                <a:effectLst/>
                <a:latin typeface="Courier New" panose="02070309020205020404" pitchFamily="49" charset="0"/>
              </a:rPr>
              <a:t>0.2</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df_dataset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JobInvolvement</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 +</a:t>
            </a:r>
            <a:r>
              <a:rPr lang="en-US" b="0" dirty="0">
                <a:solidFill>
                  <a:srgbClr val="09885A"/>
                </a:solidFill>
                <a:effectLst/>
                <a:latin typeface="Courier New" panose="02070309020205020404" pitchFamily="49" charset="0"/>
              </a:rPr>
              <a:t>0.1</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df_dataset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'PercentSalaryHike'</a:t>
            </a:r>
            <a:r>
              <a:rPr lang="en-US" b="0" dirty="0">
                <a:solidFill>
                  <a:srgbClr val="000000"/>
                </a:solidFill>
                <a:effectLst/>
                <a:latin typeface="Courier New" panose="02070309020205020404" pitchFamily="49" charset="0"/>
              </a:rPr>
              <a:t>] +</a:t>
            </a:r>
            <a:r>
              <a:rPr lang="en-US" b="0" dirty="0">
                <a:solidFill>
                  <a:srgbClr val="09885A"/>
                </a:solidFill>
                <a:effectLst/>
                <a:latin typeface="Courier New" panose="02070309020205020404" pitchFamily="49" charset="0"/>
              </a:rPr>
              <a:t>0.1</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df_dataset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TrainingTimesLastYear</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  +</a:t>
            </a:r>
            <a:r>
              <a:rPr lang="en-US" b="0" dirty="0">
                <a:solidFill>
                  <a:srgbClr val="09885A"/>
                </a:solidFill>
                <a:effectLst/>
                <a:latin typeface="Courier New" panose="02070309020205020404" pitchFamily="49" charset="0"/>
              </a:rPr>
              <a:t>0.3</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df_dataset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catYearsSinceLastPromotion</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df_dataset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'Satisfaction'</a:t>
            </a:r>
            <a:r>
              <a:rPr lang="en-US" b="0" dirty="0">
                <a:solidFill>
                  <a:srgbClr val="000000"/>
                </a:solidFill>
                <a:effectLst/>
                <a:latin typeface="Courier New" panose="02070309020205020404" pitchFamily="49" charset="0"/>
              </a:rPr>
              <a:t>] =  </a:t>
            </a:r>
            <a:r>
              <a:rPr lang="en-US" b="0" dirty="0">
                <a:solidFill>
                  <a:srgbClr val="09885A"/>
                </a:solidFill>
                <a:effectLst/>
                <a:latin typeface="Courier New" panose="02070309020205020404" pitchFamily="49" charset="0"/>
              </a:rPr>
              <a:t>0.3</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df_dataset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'JobSatisfaction'</a:t>
            </a:r>
            <a:r>
              <a:rPr lang="en-US" b="0" dirty="0">
                <a:solidFill>
                  <a:srgbClr val="000000"/>
                </a:solidFill>
                <a:effectLst/>
                <a:latin typeface="Courier New" panose="02070309020205020404" pitchFamily="49" charset="0"/>
              </a:rPr>
              <a:t>] + </a:t>
            </a:r>
            <a:r>
              <a:rPr lang="en-US" b="0" dirty="0">
                <a:solidFill>
                  <a:srgbClr val="09885A"/>
                </a:solidFill>
                <a:effectLst/>
                <a:latin typeface="Courier New" panose="02070309020205020404" pitchFamily="49" charset="0"/>
              </a:rPr>
              <a:t>0.2</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df_dataset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EnvironmentSatisfaction</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 + </a:t>
            </a:r>
            <a:r>
              <a:rPr lang="en-US" b="0" dirty="0">
                <a:solidFill>
                  <a:srgbClr val="09885A"/>
                </a:solidFill>
                <a:effectLst/>
                <a:latin typeface="Courier New" panose="02070309020205020404" pitchFamily="49" charset="0"/>
              </a:rPr>
              <a:t>0.3</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df_dataset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catYearsWithCurrManager</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 </a:t>
            </a:r>
            <a:r>
              <a:rPr lang="en-US" b="0" dirty="0">
                <a:solidFill>
                  <a:srgbClr val="09885A"/>
                </a:solidFill>
                <a:effectLst/>
                <a:latin typeface="Courier New" panose="02070309020205020404" pitchFamily="49" charset="0"/>
              </a:rPr>
              <a:t>0.1</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df_dataset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catYearsSinceLastPromotion</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 </a:t>
            </a:r>
            <a:r>
              <a:rPr lang="en-US" b="0" dirty="0">
                <a:solidFill>
                  <a:srgbClr val="09885A"/>
                </a:solidFill>
                <a:effectLst/>
                <a:latin typeface="Courier New" panose="02070309020205020404" pitchFamily="49" charset="0"/>
              </a:rPr>
              <a:t>0.1</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df_dataset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RelationshipSatisfaction</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873375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2719479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כאן יוצגו שלושת השלבים עבור כל שקף </a:t>
            </a:r>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342604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https://medium.com/analytics-vidhya/mae-mse-rmse-coefficient-of-determination-adjusted-r-squared-which-metric-is-better-cd0326a5697e</a:t>
            </a:r>
          </a:p>
        </p:txBody>
      </p:sp>
      <p:sp>
        <p:nvSpPr>
          <p:cNvPr id="4" name="Slide Number Placeholder 3"/>
          <p:cNvSpPr>
            <a:spLocks noGrp="1"/>
          </p:cNvSpPr>
          <p:nvPr>
            <p:ph type="sldNum" sz="quarter" idx="5"/>
          </p:nvPr>
        </p:nvSpPr>
        <p:spPr/>
        <p:txBody>
          <a:bodyPr/>
          <a:lstStyle/>
          <a:p>
            <a:fld id="{228B34ED-4CDD-41C9-90F7-D768D5559A6F}" type="slidenum">
              <a:rPr lang="en-US" smtClean="0"/>
              <a:t>50</a:t>
            </a:fld>
            <a:endParaRPr lang="en-US" dirty="0"/>
          </a:p>
        </p:txBody>
      </p:sp>
    </p:spTree>
    <p:extLst>
      <p:ext uri="{BB962C8B-B14F-4D97-AF65-F5344CB8AC3E}">
        <p14:creationId xmlns:p14="http://schemas.microsoft.com/office/powerpoint/2010/main" val="78961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hyperlink" Target="https://medium.com/@anujanagpal?source=post_page-----ce25e7fc831c--------------------------------" TargetMode="Externa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microsoft.com/office/2007/relationships/hdphoto" Target="../media/hdphoto9.wdp"/></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3.jpe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microsoft.com/office/2007/relationships/hdphoto" Target="../media/hdphoto5.wdp"/><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1920241"/>
            <a:ext cx="11490325" cy="1349306"/>
          </a:xfrm>
        </p:spPr>
        <p:txBody>
          <a:bodyPr/>
          <a:lstStyle/>
          <a:p>
            <a:r>
              <a:rPr lang="he-IL" dirty="0">
                <a:latin typeface="Tahoma" panose="020B0604030504040204" pitchFamily="34" charset="0"/>
                <a:ea typeface="Tahoma" panose="020B0604030504040204" pitchFamily="34" charset="0"/>
                <a:cs typeface="Tahoma" panose="020B0604030504040204" pitchFamily="34" charset="0"/>
              </a:rPr>
              <a:t>חיזוי השכר הצפוי לעובד בתאגיד פיתוח </a:t>
            </a:r>
            <a:r>
              <a:rPr lang="en-US" dirty="0">
                <a:latin typeface="Tahoma" panose="020B0604030504040204" pitchFamily="34" charset="0"/>
                <a:ea typeface="Tahoma" panose="020B0604030504040204" pitchFamily="34" charset="0"/>
                <a:cs typeface="Tahoma" panose="020B0604030504040204" pitchFamily="34" charset="0"/>
              </a:rPr>
              <a:t>  IBM - </a:t>
            </a:r>
            <a:r>
              <a:rPr lang="he-IL" dirty="0">
                <a:latin typeface="Tahoma" panose="020B0604030504040204" pitchFamily="34" charset="0"/>
                <a:ea typeface="Tahoma" panose="020B0604030504040204" pitchFamily="34" charset="0"/>
                <a:cs typeface="Tahoma" panose="020B0604030504040204" pitchFamily="34" charset="0"/>
              </a:rPr>
              <a:t>תוכנה גדול</a:t>
            </a:r>
            <a:r>
              <a:rPr lang="en-US" dirty="0">
                <a:latin typeface="Tahoma" panose="020B0604030504040204" pitchFamily="34" charset="0"/>
                <a:ea typeface="Tahoma" panose="020B0604030504040204" pitchFamily="34" charset="0"/>
                <a:cs typeface="Tahoma" panose="020B0604030504040204" pitchFamily="34" charset="0"/>
              </a:rPr>
              <a:t> </a:t>
            </a:r>
            <a:r>
              <a:rPr lang="he-IL" dirty="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he-IL" dirty="0"/>
              <a:t>12.6.21</a:t>
            </a:r>
            <a:endParaRPr lang="en-US" dirty="0"/>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931497" y="4075611"/>
            <a:ext cx="2329002" cy="988162"/>
          </a:xfrm>
        </p:spPr>
        <p:txBody>
          <a:bodyPr/>
          <a:lstStyle/>
          <a:p>
            <a:r>
              <a:rPr lang="he-IL" dirty="0">
                <a:latin typeface="Tahoma" panose="020B0604030504040204" pitchFamily="34" charset="0"/>
                <a:ea typeface="Tahoma" panose="020B0604030504040204" pitchFamily="34" charset="0"/>
                <a:cs typeface="Tahoma" panose="020B0604030504040204" pitchFamily="34" charset="0"/>
              </a:rPr>
              <a:t>גלית פליקשטיין</a:t>
            </a:r>
          </a:p>
          <a:p>
            <a:r>
              <a:rPr lang="he-IL" dirty="0">
                <a:latin typeface="Tahoma" panose="020B0604030504040204" pitchFamily="34" charset="0"/>
                <a:ea typeface="Tahoma" panose="020B0604030504040204" pitchFamily="34" charset="0"/>
                <a:cs typeface="Tahoma" panose="020B0604030504040204" pitchFamily="34" charset="0"/>
              </a:rPr>
              <a:t>יובל לוי</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43" name="Freeform: Shape 4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itle 7">
            <a:extLst>
              <a:ext uri="{FF2B5EF4-FFF2-40B4-BE49-F238E27FC236}">
                <a16:creationId xmlns:a16="http://schemas.microsoft.com/office/drawing/2014/main" id="{95DF1A55-DDA3-493B-AF03-278B9629911D}"/>
              </a:ext>
            </a:extLst>
          </p:cNvPr>
          <p:cNvSpPr>
            <a:spLocks noGrp="1"/>
          </p:cNvSpPr>
          <p:nvPr>
            <p:ph type="title"/>
          </p:nvPr>
        </p:nvSpPr>
        <p:spPr>
          <a:xfrm>
            <a:off x="765051" y="662400"/>
            <a:ext cx="3384000" cy="1492132"/>
          </a:xfrm>
        </p:spPr>
        <p:txBody>
          <a:bodyPr vert="horz" lIns="91440" tIns="45720" rIns="91440" bIns="45720" rtlCol="0" anchor="t">
            <a:normAutofit/>
          </a:bodyPr>
          <a:lstStyle/>
          <a:p>
            <a:pPr algn="ctr">
              <a:lnSpc>
                <a:spcPct val="90000"/>
              </a:lnSpc>
            </a:pPr>
            <a:r>
              <a:rPr lang="en-US" sz="4400" dirty="0" err="1">
                <a:solidFill>
                  <a:schemeClr val="bg1"/>
                </a:solidFill>
                <a:latin typeface="Segoe UI Semibold" panose="020B0702040204020203" pitchFamily="34" charset="0"/>
                <a:ea typeface="Tahoma" panose="020B0604030504040204" pitchFamily="34" charset="0"/>
                <a:cs typeface="Segoe UI Semibold" panose="020B0702040204020203" pitchFamily="34" charset="0"/>
              </a:rPr>
              <a:t>איסוף</a:t>
            </a:r>
            <a:r>
              <a:rPr lang="en-US" sz="4400" dirty="0">
                <a:solidFill>
                  <a:schemeClr val="bg1"/>
                </a:solidFill>
                <a:latin typeface="Segoe UI Semibold" panose="020B0702040204020203" pitchFamily="34" charset="0"/>
                <a:ea typeface="Tahoma" panose="020B0604030504040204" pitchFamily="34" charset="0"/>
                <a:cs typeface="Segoe UI Semibold" panose="020B0702040204020203" pitchFamily="34" charset="0"/>
              </a:rPr>
              <a:t> </a:t>
            </a:r>
            <a:r>
              <a:rPr lang="en-US" sz="4400" dirty="0" err="1">
                <a:solidFill>
                  <a:schemeClr val="bg1"/>
                </a:solidFill>
                <a:latin typeface="Segoe UI Semibold" panose="020B0702040204020203" pitchFamily="34" charset="0"/>
                <a:ea typeface="Tahoma" panose="020B0604030504040204" pitchFamily="34" charset="0"/>
                <a:cs typeface="Segoe UI Semibold" panose="020B0702040204020203" pitchFamily="34" charset="0"/>
              </a:rPr>
              <a:t>הנתונים</a:t>
            </a:r>
            <a:endParaRPr lang="en-US" sz="4400" dirty="0">
              <a:solidFill>
                <a:schemeClr val="bg1"/>
              </a:solidFill>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15" name="Text Placeholder 5">
            <a:extLst>
              <a:ext uri="{FF2B5EF4-FFF2-40B4-BE49-F238E27FC236}">
                <a16:creationId xmlns:a16="http://schemas.microsoft.com/office/drawing/2014/main" id="{026B08BF-7975-4359-BB2B-646D90DCBD41}"/>
              </a:ext>
            </a:extLst>
          </p:cNvPr>
          <p:cNvSpPr txBox="1">
            <a:spLocks/>
          </p:cNvSpPr>
          <p:nvPr/>
        </p:nvSpPr>
        <p:spPr>
          <a:xfrm>
            <a:off x="765051" y="2286000"/>
            <a:ext cx="3384000" cy="3844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r" rtl="1">
              <a:lnSpc>
                <a:spcPct val="90000"/>
              </a:lnSpc>
              <a:spcBef>
                <a:spcPts val="0"/>
              </a:spcBef>
            </a:pPr>
            <a:r>
              <a:rPr lang="en-US" sz="1800" spc="300" dirty="0" err="1">
                <a:solidFill>
                  <a:schemeClr val="bg1"/>
                </a:solidFill>
                <a:latin typeface="Calibri" panose="020F0502020204030204" pitchFamily="34" charset="0"/>
                <a:cs typeface="Calibri Light" panose="020F0302020204030204" pitchFamily="34" charset="0"/>
              </a:rPr>
              <a:t>הנתונים</a:t>
            </a:r>
            <a:r>
              <a:rPr lang="en-US" sz="1800" spc="300" dirty="0">
                <a:solidFill>
                  <a:schemeClr val="bg1"/>
                </a:solidFill>
                <a:latin typeface="Calibri" panose="020F0502020204030204" pitchFamily="34" charset="0"/>
                <a:cs typeface="Calibri Light" panose="020F0302020204030204" pitchFamily="34" charset="0"/>
              </a:rPr>
              <a:t> </a:t>
            </a:r>
            <a:r>
              <a:rPr lang="en-US" sz="1800" spc="300" dirty="0" err="1">
                <a:solidFill>
                  <a:schemeClr val="bg1"/>
                </a:solidFill>
                <a:latin typeface="Calibri" panose="020F0502020204030204" pitchFamily="34" charset="0"/>
                <a:cs typeface="Calibri Light" panose="020F0302020204030204" pitchFamily="34" charset="0"/>
              </a:rPr>
              <a:t>נלקחו</a:t>
            </a:r>
            <a:r>
              <a:rPr lang="en-US" sz="1800" spc="300" dirty="0">
                <a:solidFill>
                  <a:schemeClr val="bg1"/>
                </a:solidFill>
                <a:latin typeface="Calibri" panose="020F0502020204030204" pitchFamily="34" charset="0"/>
                <a:cs typeface="Calibri Light" panose="020F0302020204030204" pitchFamily="34" charset="0"/>
              </a:rPr>
              <a:t> </a:t>
            </a:r>
            <a:r>
              <a:rPr lang="en-US" sz="1800" spc="300" dirty="0" err="1">
                <a:solidFill>
                  <a:schemeClr val="bg1"/>
                </a:solidFill>
                <a:latin typeface="Calibri" panose="020F0502020204030204" pitchFamily="34" charset="0"/>
                <a:cs typeface="Calibri Light" panose="020F0302020204030204" pitchFamily="34" charset="0"/>
              </a:rPr>
              <a:t>מאתר</a:t>
            </a:r>
            <a:r>
              <a:rPr lang="en-US" sz="1800" spc="300" dirty="0">
                <a:solidFill>
                  <a:schemeClr val="bg1"/>
                </a:solidFill>
                <a:latin typeface="Calibri" panose="020F0502020204030204" pitchFamily="34" charset="0"/>
                <a:cs typeface="Calibri Light" panose="020F0302020204030204" pitchFamily="34" charset="0"/>
              </a:rPr>
              <a:t> Kaggle</a:t>
            </a:r>
          </a:p>
          <a:p>
            <a:pPr marL="0" indent="0" algn="r" rtl="1">
              <a:lnSpc>
                <a:spcPct val="90000"/>
              </a:lnSpc>
              <a:spcBef>
                <a:spcPts val="0"/>
              </a:spcBef>
              <a:buNone/>
            </a:pPr>
            <a:r>
              <a:rPr lang="en-US" sz="1800" spc="300" dirty="0" err="1">
                <a:solidFill>
                  <a:schemeClr val="bg1"/>
                </a:solidFill>
                <a:latin typeface="Calibri" panose="020F0502020204030204" pitchFamily="34" charset="0"/>
                <a:cs typeface="Calibri Light" panose="020F0302020204030204" pitchFamily="34" charset="0"/>
              </a:rPr>
              <a:t>סט</a:t>
            </a:r>
            <a:r>
              <a:rPr lang="en-US" sz="1800" spc="300" dirty="0">
                <a:solidFill>
                  <a:schemeClr val="bg1"/>
                </a:solidFill>
                <a:latin typeface="Calibri" panose="020F0502020204030204" pitchFamily="34" charset="0"/>
                <a:cs typeface="Calibri Light" panose="020F0302020204030204" pitchFamily="34" charset="0"/>
              </a:rPr>
              <a:t> </a:t>
            </a:r>
            <a:r>
              <a:rPr lang="en-US" sz="1800" spc="300" dirty="0" err="1">
                <a:solidFill>
                  <a:schemeClr val="bg1"/>
                </a:solidFill>
                <a:latin typeface="Calibri" panose="020F0502020204030204" pitchFamily="34" charset="0"/>
                <a:cs typeface="Calibri Light" panose="020F0302020204030204" pitchFamily="34" charset="0"/>
              </a:rPr>
              <a:t>הנתונים</a:t>
            </a:r>
            <a:r>
              <a:rPr lang="en-US" sz="1800" spc="300" dirty="0">
                <a:solidFill>
                  <a:schemeClr val="bg1"/>
                </a:solidFill>
                <a:latin typeface="Calibri" panose="020F0502020204030204" pitchFamily="34" charset="0"/>
                <a:cs typeface="Calibri Light" panose="020F0302020204030204" pitchFamily="34" charset="0"/>
              </a:rPr>
              <a:t> </a:t>
            </a:r>
            <a:r>
              <a:rPr lang="he-IL" sz="1800" spc="300" dirty="0">
                <a:solidFill>
                  <a:schemeClr val="bg1"/>
                </a:solidFill>
                <a:latin typeface="Calibri" panose="020F0502020204030204" pitchFamily="34" charset="0"/>
                <a:cs typeface="Calibri Light" panose="020F0302020204030204" pitchFamily="34" charset="0"/>
              </a:rPr>
              <a:t>הסט </a:t>
            </a:r>
            <a:r>
              <a:rPr lang="he-IL" sz="1800" b="1" spc="300" dirty="0">
                <a:solidFill>
                  <a:schemeClr val="bg1"/>
                </a:solidFill>
                <a:latin typeface="Calibri" panose="020F0502020204030204" pitchFamily="34" charset="0"/>
                <a:cs typeface="Calibri Light" panose="020F0302020204030204" pitchFamily="34" charset="0"/>
              </a:rPr>
              <a:t>הראשוני</a:t>
            </a:r>
            <a:r>
              <a:rPr lang="he-IL" sz="1800" spc="300" dirty="0">
                <a:solidFill>
                  <a:schemeClr val="bg1"/>
                </a:solidFill>
                <a:latin typeface="Calibri" panose="020F0502020204030204" pitchFamily="34" charset="0"/>
                <a:cs typeface="Calibri Light" panose="020F0302020204030204" pitchFamily="34" charset="0"/>
              </a:rPr>
              <a:t> כלל: </a:t>
            </a:r>
            <a:r>
              <a:rPr lang="en-US" sz="1800" spc="300" dirty="0">
                <a:solidFill>
                  <a:schemeClr val="bg1"/>
                </a:solidFill>
                <a:latin typeface="Calibri" panose="020F0502020204030204" pitchFamily="34" charset="0"/>
                <a:cs typeface="Calibri Light" panose="020F0302020204030204" pitchFamily="34" charset="0"/>
              </a:rPr>
              <a:t> </a:t>
            </a:r>
          </a:p>
          <a:p>
            <a:pPr marL="0" algn="r" rtl="1">
              <a:lnSpc>
                <a:spcPct val="90000"/>
              </a:lnSpc>
              <a:spcBef>
                <a:spcPts val="0"/>
              </a:spcBef>
            </a:pPr>
            <a:r>
              <a:rPr lang="en-US" sz="1800" spc="300" dirty="0">
                <a:solidFill>
                  <a:schemeClr val="bg1"/>
                </a:solidFill>
                <a:latin typeface="Calibri" panose="020F0502020204030204" pitchFamily="34" charset="0"/>
                <a:cs typeface="Calibri Light" panose="020F0302020204030204" pitchFamily="34" charset="0"/>
              </a:rPr>
              <a:t>1470 </a:t>
            </a:r>
            <a:r>
              <a:rPr lang="en-US" sz="1800" spc="300" dirty="0" err="1">
                <a:solidFill>
                  <a:schemeClr val="bg1"/>
                </a:solidFill>
                <a:latin typeface="Calibri" panose="020F0502020204030204" pitchFamily="34" charset="0"/>
                <a:cs typeface="Calibri Light" panose="020F0302020204030204" pitchFamily="34" charset="0"/>
              </a:rPr>
              <a:t>רשומות</a:t>
            </a:r>
            <a:r>
              <a:rPr lang="en-US" sz="1800" spc="300" dirty="0">
                <a:solidFill>
                  <a:schemeClr val="bg1"/>
                </a:solidFill>
                <a:latin typeface="Calibri" panose="020F0502020204030204" pitchFamily="34" charset="0"/>
                <a:cs typeface="Calibri Light" panose="020F0302020204030204" pitchFamily="34" charset="0"/>
              </a:rPr>
              <a:t> </a:t>
            </a:r>
            <a:endParaRPr lang="he-IL" sz="1800" spc="300" dirty="0">
              <a:solidFill>
                <a:schemeClr val="bg1"/>
              </a:solidFill>
              <a:latin typeface="Calibri" panose="020F0502020204030204" pitchFamily="34" charset="0"/>
              <a:cs typeface="Calibri Light" panose="020F0302020204030204" pitchFamily="34" charset="0"/>
            </a:endParaRPr>
          </a:p>
          <a:p>
            <a:pPr marL="0" algn="r" rtl="1">
              <a:lnSpc>
                <a:spcPct val="90000"/>
              </a:lnSpc>
              <a:spcBef>
                <a:spcPts val="0"/>
              </a:spcBef>
            </a:pPr>
            <a:r>
              <a:rPr lang="he-IL" sz="1800" spc="300" dirty="0">
                <a:solidFill>
                  <a:schemeClr val="bg1"/>
                </a:solidFill>
                <a:latin typeface="Calibri" panose="020F0502020204030204" pitchFamily="34" charset="0"/>
                <a:cs typeface="Calibri Light" panose="020F0302020204030204" pitchFamily="34" charset="0"/>
              </a:rPr>
              <a:t>34 מ</a:t>
            </a:r>
            <a:r>
              <a:rPr lang="en-US" sz="1800" spc="300" dirty="0" err="1">
                <a:solidFill>
                  <a:schemeClr val="bg1"/>
                </a:solidFill>
                <a:latin typeface="Calibri" panose="020F0502020204030204" pitchFamily="34" charset="0"/>
                <a:cs typeface="Calibri Light" panose="020F0302020204030204" pitchFamily="34" charset="0"/>
              </a:rPr>
              <a:t>שתנים</a:t>
            </a:r>
            <a:r>
              <a:rPr lang="en-US" sz="1800" spc="300" dirty="0">
                <a:solidFill>
                  <a:schemeClr val="bg1"/>
                </a:solidFill>
                <a:latin typeface="Calibri" panose="020F0502020204030204" pitchFamily="34" charset="0"/>
                <a:cs typeface="Calibri Light" panose="020F0302020204030204" pitchFamily="34" charset="0"/>
              </a:rPr>
              <a:t> </a:t>
            </a:r>
            <a:r>
              <a:rPr lang="en-US" sz="1800" spc="300" dirty="0" err="1">
                <a:solidFill>
                  <a:schemeClr val="bg1"/>
                </a:solidFill>
                <a:latin typeface="Calibri" panose="020F0502020204030204" pitchFamily="34" charset="0"/>
                <a:cs typeface="Calibri Light" panose="020F0302020204030204" pitchFamily="34" charset="0"/>
              </a:rPr>
              <a:t>מסבירים</a:t>
            </a:r>
            <a:r>
              <a:rPr lang="he-IL" sz="1800" spc="300" dirty="0">
                <a:solidFill>
                  <a:schemeClr val="bg1"/>
                </a:solidFill>
                <a:latin typeface="Calibri" panose="020F0502020204030204" pitchFamily="34" charset="0"/>
                <a:cs typeface="Calibri Light" panose="020F0302020204030204" pitchFamily="34" charset="0"/>
              </a:rPr>
              <a:t> ומשתנה מטרה</a:t>
            </a:r>
          </a:p>
          <a:p>
            <a:pPr marL="0" indent="0" algn="r" rtl="1">
              <a:lnSpc>
                <a:spcPct val="90000"/>
              </a:lnSpc>
              <a:spcBef>
                <a:spcPts val="0"/>
              </a:spcBef>
              <a:buNone/>
            </a:pPr>
            <a:r>
              <a:rPr lang="en-US" sz="1800" spc="300" dirty="0" err="1">
                <a:solidFill>
                  <a:schemeClr val="bg1"/>
                </a:solidFill>
                <a:latin typeface="Calibri" panose="020F0502020204030204" pitchFamily="34" charset="0"/>
                <a:cs typeface="Calibri Light" panose="020F0302020204030204" pitchFamily="34" charset="0"/>
              </a:rPr>
              <a:t>כאשר</a:t>
            </a:r>
            <a:r>
              <a:rPr lang="he-IL" sz="1800" spc="300" dirty="0">
                <a:solidFill>
                  <a:schemeClr val="bg1"/>
                </a:solidFill>
                <a:latin typeface="Calibri" panose="020F0502020204030204" pitchFamily="34" charset="0"/>
                <a:cs typeface="Calibri Light" panose="020F0302020204030204" pitchFamily="34" charset="0"/>
              </a:rPr>
              <a:t>:</a:t>
            </a:r>
            <a:endParaRPr lang="en-US" sz="1800" spc="300" dirty="0">
              <a:solidFill>
                <a:schemeClr val="bg1"/>
              </a:solidFill>
              <a:latin typeface="Calibri" panose="020F0502020204030204" pitchFamily="34" charset="0"/>
              <a:cs typeface="Calibri Light" panose="020F0302020204030204" pitchFamily="34" charset="0"/>
            </a:endParaRPr>
          </a:p>
          <a:p>
            <a:pPr algn="r" rtl="1">
              <a:lnSpc>
                <a:spcPct val="90000"/>
              </a:lnSpc>
              <a:spcBef>
                <a:spcPts val="0"/>
              </a:spcBef>
            </a:pPr>
            <a:r>
              <a:rPr lang="en-US" sz="1800" spc="300" dirty="0">
                <a:solidFill>
                  <a:schemeClr val="bg1"/>
                </a:solidFill>
                <a:latin typeface="Calibri" panose="020F0502020204030204" pitchFamily="34" charset="0"/>
                <a:cs typeface="Calibri Light" panose="020F0302020204030204" pitchFamily="34" charset="0"/>
              </a:rPr>
              <a:t>12 </a:t>
            </a:r>
            <a:r>
              <a:rPr lang="en-US" sz="1800" spc="300" dirty="0" err="1">
                <a:solidFill>
                  <a:schemeClr val="bg1"/>
                </a:solidFill>
                <a:latin typeface="Calibri" panose="020F0502020204030204" pitchFamily="34" charset="0"/>
                <a:cs typeface="Calibri Light" panose="020F0302020204030204" pitchFamily="34" charset="0"/>
              </a:rPr>
              <a:t>רציפים</a:t>
            </a:r>
            <a:r>
              <a:rPr lang="en-US" sz="1800" spc="300" dirty="0">
                <a:solidFill>
                  <a:schemeClr val="bg1"/>
                </a:solidFill>
                <a:latin typeface="Calibri" panose="020F0502020204030204" pitchFamily="34" charset="0"/>
                <a:cs typeface="Calibri Light" panose="020F0302020204030204" pitchFamily="34" charset="0"/>
              </a:rPr>
              <a:t> </a:t>
            </a:r>
          </a:p>
          <a:p>
            <a:pPr algn="r" rtl="1">
              <a:lnSpc>
                <a:spcPct val="90000"/>
              </a:lnSpc>
              <a:spcBef>
                <a:spcPts val="0"/>
              </a:spcBef>
            </a:pPr>
            <a:r>
              <a:rPr lang="en-US" sz="1800" spc="300" dirty="0">
                <a:solidFill>
                  <a:schemeClr val="bg1"/>
                </a:solidFill>
                <a:latin typeface="Calibri" panose="020F0502020204030204" pitchFamily="34" charset="0"/>
                <a:cs typeface="Calibri Light" panose="020F0302020204030204" pitchFamily="34" charset="0"/>
              </a:rPr>
              <a:t>13 </a:t>
            </a:r>
            <a:r>
              <a:rPr lang="en-US" sz="1800" spc="300" dirty="0" err="1">
                <a:solidFill>
                  <a:schemeClr val="bg1"/>
                </a:solidFill>
                <a:latin typeface="Calibri" panose="020F0502020204030204" pitchFamily="34" charset="0"/>
                <a:cs typeface="Calibri Light" panose="020F0302020204030204" pitchFamily="34" charset="0"/>
              </a:rPr>
              <a:t>בדידים</a:t>
            </a:r>
            <a:r>
              <a:rPr lang="en-US" sz="1800" spc="300" dirty="0">
                <a:solidFill>
                  <a:schemeClr val="bg1"/>
                </a:solidFill>
                <a:latin typeface="Calibri" panose="020F0502020204030204" pitchFamily="34" charset="0"/>
                <a:cs typeface="Calibri Light" panose="020F0302020204030204" pitchFamily="34" charset="0"/>
              </a:rPr>
              <a:t> </a:t>
            </a:r>
          </a:p>
          <a:p>
            <a:pPr algn="r" rtl="1">
              <a:lnSpc>
                <a:spcPct val="90000"/>
              </a:lnSpc>
              <a:spcBef>
                <a:spcPts val="0"/>
              </a:spcBef>
            </a:pPr>
            <a:r>
              <a:rPr lang="en-US" sz="1800" spc="300" dirty="0">
                <a:solidFill>
                  <a:schemeClr val="bg1"/>
                </a:solidFill>
                <a:latin typeface="Calibri" panose="020F0502020204030204" pitchFamily="34" charset="0"/>
                <a:cs typeface="Calibri Light" panose="020F0302020204030204" pitchFamily="34" charset="0"/>
              </a:rPr>
              <a:t> 9 </a:t>
            </a:r>
            <a:r>
              <a:rPr lang="he-IL" sz="1800" spc="300" dirty="0">
                <a:solidFill>
                  <a:schemeClr val="bg1"/>
                </a:solidFill>
                <a:latin typeface="Calibri" panose="020F0502020204030204" pitchFamily="34" charset="0"/>
                <a:cs typeface="Calibri Light" panose="020F0302020204030204" pitchFamily="34" charset="0"/>
              </a:rPr>
              <a:t>קטגוריאלים (3מתוכם בוליאנים)</a:t>
            </a:r>
          </a:p>
          <a:p>
            <a:pPr algn="r" rtl="1">
              <a:lnSpc>
                <a:spcPct val="90000"/>
              </a:lnSpc>
              <a:spcBef>
                <a:spcPts val="0"/>
              </a:spcBef>
            </a:pPr>
            <a:r>
              <a:rPr lang="he-IL" sz="1800" spc="300" dirty="0">
                <a:solidFill>
                  <a:schemeClr val="bg1"/>
                </a:solidFill>
                <a:latin typeface="Calibri" panose="020F0502020204030204" pitchFamily="34" charset="0"/>
                <a:cs typeface="Calibri Light" panose="020F0302020204030204" pitchFamily="34" charset="0"/>
              </a:rPr>
              <a:t>ומשתנה מטרה רציף</a:t>
            </a:r>
            <a:endParaRPr lang="en-US" sz="1800" spc="300" dirty="0">
              <a:solidFill>
                <a:schemeClr val="bg1"/>
              </a:solidFill>
              <a:latin typeface="Calibri" panose="020F0502020204030204" pitchFamily="34" charset="0"/>
              <a:cs typeface="Calibri Light" panose="020F0302020204030204" pitchFamily="34" charset="0"/>
            </a:endParaRPr>
          </a:p>
          <a:p>
            <a:pPr>
              <a:lnSpc>
                <a:spcPct val="90000"/>
              </a:lnSpc>
            </a:pPr>
            <a:endParaRPr lang="en-US" sz="2000" dirty="0">
              <a:solidFill>
                <a:schemeClr val="bg1">
                  <a:alpha val="60000"/>
                </a:schemeClr>
              </a:solidFill>
            </a:endParaRPr>
          </a:p>
        </p:txBody>
      </p:sp>
      <p:sp>
        <p:nvSpPr>
          <p:cNvPr id="5" name="Slide Number Placeholder 4">
            <a:extLst>
              <a:ext uri="{FF2B5EF4-FFF2-40B4-BE49-F238E27FC236}">
                <a16:creationId xmlns:a16="http://schemas.microsoft.com/office/drawing/2014/main" id="{C43BCC5C-4BDC-48C9-8718-2426D1260508}"/>
              </a:ext>
            </a:extLst>
          </p:cNvPr>
          <p:cNvSpPr>
            <a:spLocks noGrp="1"/>
          </p:cNvSpPr>
          <p:nvPr>
            <p:ph type="sldNum" sz="quarter" idx="12"/>
          </p:nvPr>
        </p:nvSpPr>
        <p:spPr>
          <a:xfrm>
            <a:off x="10365474" y="6375679"/>
            <a:ext cx="1059763" cy="345796"/>
          </a:xfrm>
          <a:prstGeom prst="ellipse">
            <a:avLst/>
          </a:prstGeom>
        </p:spPr>
        <p:txBody>
          <a:bodyPr vert="horz" lIns="91440" tIns="45720" rIns="91440" bIns="45720" rtlCol="0" anchor="ctr">
            <a:normAutofit/>
          </a:bodyPr>
          <a:lstStyle/>
          <a:p>
            <a:pPr>
              <a:lnSpc>
                <a:spcPct val="90000"/>
              </a:lnSpc>
              <a:spcAft>
                <a:spcPts val="600"/>
              </a:spcAft>
            </a:pPr>
            <a:fld id="{8C2E478F-E849-4A8C-AF1F-CBCC78A7CBFA}" type="slidenum">
              <a:rPr lang="en-US" sz="1100">
                <a:solidFill>
                  <a:schemeClr val="tx1">
                    <a:alpha val="60000"/>
                  </a:schemeClr>
                </a:solidFill>
              </a:rPr>
              <a:pPr>
                <a:lnSpc>
                  <a:spcPct val="90000"/>
                </a:lnSpc>
                <a:spcAft>
                  <a:spcPts val="600"/>
                </a:spcAft>
              </a:pPr>
              <a:t>10</a:t>
            </a:fld>
            <a:endParaRPr lang="en-US" sz="1100">
              <a:solidFill>
                <a:schemeClr val="tx1">
                  <a:alpha val="60000"/>
                </a:schemeClr>
              </a:solidFill>
            </a:endParaRPr>
          </a:p>
        </p:txBody>
      </p:sp>
      <p:graphicFrame>
        <p:nvGraphicFramePr>
          <p:cNvPr id="9" name="Table 8">
            <a:extLst>
              <a:ext uri="{FF2B5EF4-FFF2-40B4-BE49-F238E27FC236}">
                <a16:creationId xmlns:a16="http://schemas.microsoft.com/office/drawing/2014/main" id="{9938CF25-410C-41B0-AE97-0682D9800F4A}"/>
              </a:ext>
            </a:extLst>
          </p:cNvPr>
          <p:cNvGraphicFramePr>
            <a:graphicFrameLocks noGrp="1"/>
          </p:cNvGraphicFramePr>
          <p:nvPr>
            <p:extLst>
              <p:ext uri="{D42A27DB-BD31-4B8C-83A1-F6EECF244321}">
                <p14:modId xmlns:p14="http://schemas.microsoft.com/office/powerpoint/2010/main" val="404410865"/>
              </p:ext>
            </p:extLst>
          </p:nvPr>
        </p:nvGraphicFramePr>
        <p:xfrm>
          <a:off x="5411050" y="791856"/>
          <a:ext cx="6014188" cy="5274296"/>
        </p:xfrm>
        <a:graphic>
          <a:graphicData uri="http://schemas.openxmlformats.org/drawingml/2006/table">
            <a:tbl>
              <a:tblPr rtl="1" firstRow="1" firstCol="1" bandRow="1">
                <a:noFill/>
                <a:tableStyleId>{5C22544A-7EE6-4342-B048-85BDC9FD1C3A}</a:tableStyleId>
              </a:tblPr>
              <a:tblGrid>
                <a:gridCol w="1145824">
                  <a:extLst>
                    <a:ext uri="{9D8B030D-6E8A-4147-A177-3AD203B41FA5}">
                      <a16:colId xmlns:a16="http://schemas.microsoft.com/office/drawing/2014/main" val="3223485735"/>
                    </a:ext>
                  </a:extLst>
                </a:gridCol>
                <a:gridCol w="2181857">
                  <a:extLst>
                    <a:ext uri="{9D8B030D-6E8A-4147-A177-3AD203B41FA5}">
                      <a16:colId xmlns:a16="http://schemas.microsoft.com/office/drawing/2014/main" val="1462930225"/>
                    </a:ext>
                  </a:extLst>
                </a:gridCol>
                <a:gridCol w="1376497">
                  <a:extLst>
                    <a:ext uri="{9D8B030D-6E8A-4147-A177-3AD203B41FA5}">
                      <a16:colId xmlns:a16="http://schemas.microsoft.com/office/drawing/2014/main" val="4105420661"/>
                    </a:ext>
                  </a:extLst>
                </a:gridCol>
                <a:gridCol w="1310010">
                  <a:extLst>
                    <a:ext uri="{9D8B030D-6E8A-4147-A177-3AD203B41FA5}">
                      <a16:colId xmlns:a16="http://schemas.microsoft.com/office/drawing/2014/main" val="1698049270"/>
                    </a:ext>
                  </a:extLst>
                </a:gridCol>
              </a:tblGrid>
              <a:tr h="698632">
                <a:tc>
                  <a:txBody>
                    <a:bodyPr/>
                    <a:lstStyle/>
                    <a:p>
                      <a:pPr marL="0" marR="0" algn="ctr" rtl="1">
                        <a:lnSpc>
                          <a:spcPct val="150000"/>
                        </a:lnSpc>
                        <a:spcBef>
                          <a:spcPts val="0"/>
                        </a:spcBef>
                        <a:spcAft>
                          <a:spcPts val="0"/>
                        </a:spcAft>
                      </a:pPr>
                      <a:r>
                        <a:rPr lang="he-IL" sz="1300" b="1" cap="none" spc="0" dirty="0">
                          <a:solidFill>
                            <a:schemeClr val="tx1"/>
                          </a:solidFill>
                          <a:effectLst/>
                        </a:rPr>
                        <a:t>שם משתנה</a:t>
                      </a:r>
                      <a:endParaRPr lang="en-US" sz="13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54902" marT="14451" marB="108385" anchor="b">
                    <a:lnL w="9525" cap="flat" cmpd="sng" algn="ctr">
                      <a:solidFill>
                        <a:schemeClr val="tx1"/>
                      </a:solidFill>
                      <a:prstDash val="solid"/>
                    </a:lnL>
                    <a:lnR w="12700" cmpd="sng">
                      <a:noFill/>
                      <a:prstDash val="solid"/>
                    </a:lnR>
                    <a:lnT w="9525" cap="flat" cmpd="sng" algn="ctr">
                      <a:noFill/>
                      <a:prstDash val="solid"/>
                    </a:lnT>
                    <a:lnB w="12700" cmpd="sng">
                      <a:noFill/>
                      <a:prstDash val="solid"/>
                    </a:lnB>
                    <a:noFill/>
                  </a:tcPr>
                </a:tc>
                <a:tc>
                  <a:txBody>
                    <a:bodyPr/>
                    <a:lstStyle/>
                    <a:p>
                      <a:pPr marL="0" marR="0" algn="ctr" rtl="1">
                        <a:lnSpc>
                          <a:spcPct val="150000"/>
                        </a:lnSpc>
                        <a:spcBef>
                          <a:spcPts val="0"/>
                        </a:spcBef>
                        <a:spcAft>
                          <a:spcPts val="0"/>
                        </a:spcAft>
                      </a:pPr>
                      <a:r>
                        <a:rPr lang="he-IL" sz="1300" b="1" cap="none" spc="0" dirty="0">
                          <a:solidFill>
                            <a:schemeClr val="tx1"/>
                          </a:solidFill>
                          <a:effectLst/>
                        </a:rPr>
                        <a:t>שמות המשתנים כפי שמופיעים באנגלית</a:t>
                      </a:r>
                      <a:endParaRPr lang="en-US" sz="13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54902" marT="14451" marB="108385" anchor="b">
                    <a:lnL w="12700" cmpd="sng">
                      <a:noFill/>
                      <a:prstDash val="solid"/>
                    </a:lnL>
                    <a:lnR w="12700" cmpd="sng">
                      <a:noFill/>
                      <a:prstDash val="solid"/>
                    </a:lnR>
                    <a:lnT w="9525" cap="flat" cmpd="sng" algn="ctr">
                      <a:noFill/>
                      <a:prstDash val="solid"/>
                    </a:lnT>
                    <a:lnB w="12700" cmpd="sng">
                      <a:noFill/>
                      <a:prstDash val="solid"/>
                    </a:lnB>
                    <a:noFill/>
                  </a:tcPr>
                </a:tc>
                <a:tc>
                  <a:txBody>
                    <a:bodyPr/>
                    <a:lstStyle/>
                    <a:p>
                      <a:pPr marL="0" marR="0" algn="ctr" rtl="1">
                        <a:lnSpc>
                          <a:spcPct val="150000"/>
                        </a:lnSpc>
                        <a:spcBef>
                          <a:spcPts val="0"/>
                        </a:spcBef>
                        <a:spcAft>
                          <a:spcPts val="0"/>
                        </a:spcAft>
                      </a:pPr>
                      <a:r>
                        <a:rPr lang="he-IL" sz="1300" b="1" cap="none" spc="0">
                          <a:solidFill>
                            <a:schemeClr val="tx1"/>
                          </a:solidFill>
                          <a:effectLst/>
                        </a:rPr>
                        <a:t>טווחי יחידות מידה</a:t>
                      </a:r>
                      <a:endParaRPr lang="en-US" sz="1300" b="1"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54902" marT="14451" marB="108385" anchor="b">
                    <a:lnL w="12700" cmpd="sng">
                      <a:noFill/>
                      <a:prstDash val="solid"/>
                    </a:lnL>
                    <a:lnR w="12700" cmpd="sng">
                      <a:noFill/>
                      <a:prstDash val="solid"/>
                    </a:lnR>
                    <a:lnT w="9525" cap="flat" cmpd="sng" algn="ctr">
                      <a:noFill/>
                      <a:prstDash val="solid"/>
                    </a:lnT>
                    <a:lnB w="12700" cmpd="sng">
                      <a:noFill/>
                      <a:prstDash val="solid"/>
                    </a:lnB>
                    <a:noFill/>
                  </a:tcPr>
                </a:tc>
                <a:tc>
                  <a:txBody>
                    <a:bodyPr/>
                    <a:lstStyle/>
                    <a:p>
                      <a:pPr marL="0" marR="0" algn="ctr" rtl="1">
                        <a:lnSpc>
                          <a:spcPct val="150000"/>
                        </a:lnSpc>
                        <a:spcBef>
                          <a:spcPts val="0"/>
                        </a:spcBef>
                        <a:spcAft>
                          <a:spcPts val="0"/>
                        </a:spcAft>
                      </a:pPr>
                      <a:r>
                        <a:rPr lang="he-IL" sz="1300" b="1" cap="none" spc="0">
                          <a:solidFill>
                            <a:schemeClr val="tx1"/>
                          </a:solidFill>
                          <a:effectLst/>
                        </a:rPr>
                        <a:t>סוג משתנה</a:t>
                      </a:r>
                      <a:endParaRPr lang="en-US" sz="1300" b="1" cap="none" spc="0">
                        <a:solidFill>
                          <a:schemeClr val="tx1"/>
                        </a:solidFill>
                        <a:effectLst/>
                      </a:endParaRPr>
                    </a:p>
                    <a:p>
                      <a:pPr marL="0" marR="0" algn="ctr" rtl="1">
                        <a:lnSpc>
                          <a:spcPct val="150000"/>
                        </a:lnSpc>
                        <a:spcBef>
                          <a:spcPts val="0"/>
                        </a:spcBef>
                        <a:spcAft>
                          <a:spcPts val="0"/>
                        </a:spcAft>
                      </a:pPr>
                      <a:r>
                        <a:rPr lang="he-IL" sz="1300" b="1" cap="none" spc="0">
                          <a:solidFill>
                            <a:schemeClr val="tx1"/>
                          </a:solidFill>
                          <a:effectLst/>
                        </a:rPr>
                        <a:t>(קטגוראילי\רציף)</a:t>
                      </a:r>
                      <a:endParaRPr lang="en-US" sz="1300" b="1"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54902" marT="14451" marB="108385" anchor="b">
                    <a:lnL w="12700" cmpd="sng">
                      <a:noFill/>
                      <a:prstDash val="solid"/>
                    </a:lnL>
                    <a:lnR w="12700" cmpd="sng">
                      <a:noFill/>
                      <a:prstDash val="solid"/>
                    </a:lnR>
                    <a:lnT w="9525" cap="flat" cmpd="sng" algn="ctr">
                      <a:noFill/>
                      <a:prstDash val="solid"/>
                    </a:lnT>
                    <a:lnB w="12700" cmpd="sng">
                      <a:noFill/>
                      <a:prstDash val="solid"/>
                    </a:lnB>
                    <a:noFill/>
                  </a:tcPr>
                </a:tc>
                <a:extLst>
                  <a:ext uri="{0D108BD9-81ED-4DB2-BD59-A6C34878D82A}">
                    <a16:rowId xmlns:a16="http://schemas.microsoft.com/office/drawing/2014/main" val="2648158669"/>
                  </a:ext>
                </a:extLst>
              </a:tr>
              <a:tr h="345177">
                <a:tc>
                  <a:txBody>
                    <a:bodyPr/>
                    <a:lstStyle/>
                    <a:p>
                      <a:pPr marL="0" marR="0" algn="ctr" rtl="1">
                        <a:lnSpc>
                          <a:spcPct val="150000"/>
                        </a:lnSpc>
                        <a:spcBef>
                          <a:spcPts val="0"/>
                        </a:spcBef>
                        <a:spcAft>
                          <a:spcPts val="0"/>
                        </a:spcAft>
                      </a:pPr>
                      <a:r>
                        <a:rPr lang="he-IL" sz="900" b="1" cap="none" spc="0" dirty="0">
                          <a:solidFill>
                            <a:schemeClr val="tx1"/>
                          </a:solidFill>
                          <a:effectLst/>
                          <a:highlight>
                            <a:srgbClr val="C0C0C0"/>
                          </a:highlight>
                        </a:rPr>
                        <a:t>הכנסה חודשית</a:t>
                      </a:r>
                      <a:endParaRPr lang="en-US" sz="900" b="1" cap="none" spc="0" dirty="0">
                        <a:solidFill>
                          <a:schemeClr val="tx1"/>
                        </a:solidFill>
                        <a:effectLst/>
                        <a:highlight>
                          <a:srgbClr val="C0C0C0"/>
                        </a:highligh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en-US" sz="900" cap="none" spc="0" dirty="0">
                          <a:solidFill>
                            <a:schemeClr val="tx1"/>
                          </a:solidFill>
                          <a:effectLst/>
                          <a:highlight>
                            <a:srgbClr val="C0C0C0"/>
                          </a:highlight>
                        </a:rPr>
                        <a:t>MonthlyIncome</a:t>
                      </a:r>
                      <a:endParaRPr lang="en-US" sz="900" cap="none" spc="0" dirty="0">
                        <a:solidFill>
                          <a:schemeClr val="tx1"/>
                        </a:solidFill>
                        <a:effectLst/>
                        <a:highlight>
                          <a:srgbClr val="C0C0C0"/>
                        </a:highligh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dirty="0">
                          <a:solidFill>
                            <a:schemeClr val="tx1"/>
                          </a:solidFill>
                          <a:effectLst/>
                          <a:highlight>
                            <a:srgbClr val="C0C0C0"/>
                          </a:highlight>
                        </a:rPr>
                        <a:t>$, מספר חיובי</a:t>
                      </a:r>
                      <a:endParaRPr lang="en-US" sz="900" cap="none" spc="0" dirty="0">
                        <a:solidFill>
                          <a:schemeClr val="tx1"/>
                        </a:solidFill>
                        <a:effectLst/>
                        <a:highlight>
                          <a:srgbClr val="C0C0C0"/>
                        </a:highligh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dirty="0">
                          <a:solidFill>
                            <a:schemeClr val="tx1"/>
                          </a:solidFill>
                          <a:effectLst/>
                          <a:highlight>
                            <a:srgbClr val="C0C0C0"/>
                          </a:highlight>
                        </a:rPr>
                        <a:t>רציף</a:t>
                      </a:r>
                      <a:endParaRPr lang="en-US" sz="900" cap="none" spc="0" dirty="0">
                        <a:solidFill>
                          <a:schemeClr val="tx1"/>
                        </a:solidFill>
                        <a:effectLst/>
                        <a:highlight>
                          <a:srgbClr val="C0C0C0"/>
                        </a:highligh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939400844"/>
                  </a:ext>
                </a:extLst>
              </a:tr>
              <a:tr h="345177">
                <a:tc>
                  <a:txBody>
                    <a:bodyPr/>
                    <a:lstStyle/>
                    <a:p>
                      <a:pPr marL="0" marR="0" algn="ctr" rtl="1">
                        <a:lnSpc>
                          <a:spcPct val="150000"/>
                        </a:lnSpc>
                        <a:spcBef>
                          <a:spcPts val="0"/>
                        </a:spcBef>
                        <a:spcAft>
                          <a:spcPts val="0"/>
                        </a:spcAft>
                      </a:pPr>
                      <a:r>
                        <a:rPr lang="he-IL" sz="900" b="1" cap="none" spc="0">
                          <a:solidFill>
                            <a:schemeClr val="tx1"/>
                          </a:solidFill>
                          <a:effectLst/>
                        </a:rPr>
                        <a:t>מגדר</a:t>
                      </a:r>
                      <a:endParaRPr lang="en-US" sz="900" b="1"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en-US" sz="900" cap="none" spc="0">
                          <a:solidFill>
                            <a:schemeClr val="tx1"/>
                          </a:solidFill>
                          <a:effectLst/>
                        </a:rPr>
                        <a:t>Gender</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he-IL" sz="900" cap="none" spc="0">
                          <a:solidFill>
                            <a:schemeClr val="tx1"/>
                          </a:solidFill>
                          <a:effectLst/>
                        </a:rPr>
                        <a:t>זכר/נקבה</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he-IL" sz="900" cap="none" spc="0">
                          <a:solidFill>
                            <a:schemeClr val="tx1"/>
                          </a:solidFill>
                          <a:effectLst/>
                        </a:rPr>
                        <a:t>קטגוריאלי</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837866054"/>
                  </a:ext>
                </a:extLst>
              </a:tr>
              <a:tr h="345177">
                <a:tc>
                  <a:txBody>
                    <a:bodyPr/>
                    <a:lstStyle/>
                    <a:p>
                      <a:pPr marL="0" marR="0" algn="ctr" rtl="1">
                        <a:lnSpc>
                          <a:spcPct val="150000"/>
                        </a:lnSpc>
                        <a:spcBef>
                          <a:spcPts val="0"/>
                        </a:spcBef>
                        <a:spcAft>
                          <a:spcPts val="0"/>
                        </a:spcAft>
                      </a:pPr>
                      <a:r>
                        <a:rPr lang="he-IL" sz="900" b="1" cap="none" spc="0">
                          <a:solidFill>
                            <a:schemeClr val="tx1"/>
                          </a:solidFill>
                          <a:effectLst/>
                        </a:rPr>
                        <a:t>גיל</a:t>
                      </a:r>
                      <a:endParaRPr lang="en-US" sz="900" b="1"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en-US" sz="900" cap="none" spc="0">
                          <a:solidFill>
                            <a:schemeClr val="tx1"/>
                          </a:solidFill>
                          <a:effectLst/>
                        </a:rPr>
                        <a:t>Age</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dirty="0">
                          <a:solidFill>
                            <a:schemeClr val="tx1"/>
                          </a:solidFill>
                          <a:effectLst/>
                        </a:rPr>
                        <a:t>מספר חיובי</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a:solidFill>
                            <a:schemeClr val="tx1"/>
                          </a:solidFill>
                          <a:effectLst/>
                        </a:rPr>
                        <a:t>רציף</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2556589509"/>
                  </a:ext>
                </a:extLst>
              </a:tr>
              <a:tr h="561947">
                <a:tc>
                  <a:txBody>
                    <a:bodyPr/>
                    <a:lstStyle/>
                    <a:p>
                      <a:pPr marL="0" marR="0" algn="ctr" rtl="1">
                        <a:lnSpc>
                          <a:spcPct val="150000"/>
                        </a:lnSpc>
                        <a:spcBef>
                          <a:spcPts val="0"/>
                        </a:spcBef>
                        <a:spcAft>
                          <a:spcPts val="0"/>
                        </a:spcAft>
                      </a:pPr>
                      <a:r>
                        <a:rPr lang="he-IL" sz="900" b="1" cap="none" spc="0" dirty="0">
                          <a:solidFill>
                            <a:schemeClr val="tx1"/>
                          </a:solidFill>
                          <a:effectLst/>
                        </a:rPr>
                        <a:t>רמת השכלה</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en-US" sz="900" cap="none" spc="0">
                          <a:solidFill>
                            <a:schemeClr val="tx1"/>
                          </a:solidFill>
                          <a:effectLst/>
                        </a:rPr>
                        <a:t>Education</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he-IL" sz="900" cap="none" spc="0" dirty="0">
                          <a:solidFill>
                            <a:schemeClr val="tx1"/>
                          </a:solidFill>
                          <a:effectLst/>
                        </a:rPr>
                        <a:t>ללא השכלה ועד תארי דוקטורט</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he-IL" sz="900" cap="none" spc="0">
                          <a:solidFill>
                            <a:schemeClr val="tx1"/>
                          </a:solidFill>
                          <a:effectLst/>
                        </a:rPr>
                        <a:t>קטגוריאלי</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137293663"/>
                  </a:ext>
                </a:extLst>
              </a:tr>
              <a:tr h="345177">
                <a:tc>
                  <a:txBody>
                    <a:bodyPr/>
                    <a:lstStyle/>
                    <a:p>
                      <a:pPr marL="0" marR="0" algn="ctr" rtl="1">
                        <a:lnSpc>
                          <a:spcPct val="150000"/>
                        </a:lnSpc>
                        <a:spcBef>
                          <a:spcPts val="0"/>
                        </a:spcBef>
                        <a:spcAft>
                          <a:spcPts val="0"/>
                        </a:spcAft>
                      </a:pPr>
                      <a:r>
                        <a:rPr lang="he-IL" sz="900" b="1" cap="none" spc="0">
                          <a:solidFill>
                            <a:schemeClr val="tx1"/>
                          </a:solidFill>
                          <a:effectLst/>
                        </a:rPr>
                        <a:t>תפקיד</a:t>
                      </a:r>
                      <a:endParaRPr lang="en-US" sz="900" b="1"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en-US" sz="900" cap="none" spc="0" dirty="0">
                          <a:solidFill>
                            <a:schemeClr val="tx1"/>
                          </a:solidFill>
                          <a:effectLst/>
                        </a:rPr>
                        <a:t>JobRole</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a:solidFill>
                            <a:schemeClr val="tx1"/>
                          </a:solidFill>
                          <a:effectLst/>
                        </a:rPr>
                        <a:t>9 תפקידים שונים</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a:solidFill>
                            <a:schemeClr val="tx1"/>
                          </a:solidFill>
                          <a:effectLst/>
                        </a:rPr>
                        <a:t>קטגוריאלי</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279945817"/>
                  </a:ext>
                </a:extLst>
              </a:tr>
              <a:tr h="345177">
                <a:tc>
                  <a:txBody>
                    <a:bodyPr/>
                    <a:lstStyle/>
                    <a:p>
                      <a:pPr marL="0" marR="0" algn="ctr" rtl="1">
                        <a:lnSpc>
                          <a:spcPct val="150000"/>
                        </a:lnSpc>
                        <a:spcBef>
                          <a:spcPts val="0"/>
                        </a:spcBef>
                        <a:spcAft>
                          <a:spcPts val="0"/>
                        </a:spcAft>
                      </a:pPr>
                      <a:r>
                        <a:rPr lang="he-IL" sz="900" b="1" cap="none" spc="0">
                          <a:solidFill>
                            <a:schemeClr val="tx1"/>
                          </a:solidFill>
                          <a:effectLst/>
                        </a:rPr>
                        <a:t>מרחק מהבית</a:t>
                      </a:r>
                      <a:endParaRPr lang="en-US" sz="900" b="1"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en-US" sz="900" cap="none" spc="0" dirty="0">
                          <a:solidFill>
                            <a:schemeClr val="tx1"/>
                          </a:solidFill>
                          <a:effectLst/>
                        </a:rPr>
                        <a:t>DistanceFromHome</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en-US" sz="900" cap="none" spc="0">
                          <a:solidFill>
                            <a:schemeClr val="tx1"/>
                          </a:solidFill>
                          <a:effectLst/>
                        </a:rPr>
                        <a:t>1-29 </a:t>
                      </a:r>
                      <a:r>
                        <a:rPr lang="he-IL" sz="900" cap="none" spc="0">
                          <a:solidFill>
                            <a:schemeClr val="tx1"/>
                          </a:solidFill>
                          <a:effectLst/>
                        </a:rPr>
                        <a:t> מייל</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he-IL" sz="900" cap="none" spc="0">
                          <a:solidFill>
                            <a:schemeClr val="tx1"/>
                          </a:solidFill>
                          <a:effectLst/>
                        </a:rPr>
                        <a:t>רציף</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02178987"/>
                  </a:ext>
                </a:extLst>
              </a:tr>
              <a:tr h="345177">
                <a:tc>
                  <a:txBody>
                    <a:bodyPr/>
                    <a:lstStyle/>
                    <a:p>
                      <a:pPr marL="0" marR="0" algn="ctr" rtl="1">
                        <a:lnSpc>
                          <a:spcPct val="150000"/>
                        </a:lnSpc>
                        <a:spcBef>
                          <a:spcPts val="0"/>
                        </a:spcBef>
                        <a:spcAft>
                          <a:spcPts val="0"/>
                        </a:spcAft>
                      </a:pPr>
                      <a:r>
                        <a:rPr lang="he-IL" sz="900" b="1" cap="none" spc="0">
                          <a:solidFill>
                            <a:schemeClr val="tx1"/>
                          </a:solidFill>
                          <a:effectLst/>
                        </a:rPr>
                        <a:t>סיפוק מהעבודה</a:t>
                      </a:r>
                      <a:endParaRPr lang="en-US" sz="900" b="1"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en-US" sz="900" cap="none" spc="0">
                          <a:solidFill>
                            <a:schemeClr val="tx1"/>
                          </a:solidFill>
                          <a:effectLst/>
                        </a:rPr>
                        <a:t>JobSatisfaction</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a:solidFill>
                            <a:schemeClr val="tx1"/>
                          </a:solidFill>
                          <a:effectLst/>
                        </a:rPr>
                        <a:t>1-4</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dirty="0">
                          <a:solidFill>
                            <a:schemeClr val="tx1"/>
                          </a:solidFill>
                          <a:effectLst/>
                        </a:rPr>
                        <a:t>בדיד</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282258374"/>
                  </a:ext>
                </a:extLst>
              </a:tr>
              <a:tr h="345177">
                <a:tc>
                  <a:txBody>
                    <a:bodyPr/>
                    <a:lstStyle/>
                    <a:p>
                      <a:pPr marL="0" marR="0" algn="ctr" rtl="1">
                        <a:lnSpc>
                          <a:spcPct val="150000"/>
                        </a:lnSpc>
                        <a:spcBef>
                          <a:spcPts val="0"/>
                        </a:spcBef>
                        <a:spcAft>
                          <a:spcPts val="0"/>
                        </a:spcAft>
                      </a:pPr>
                      <a:r>
                        <a:rPr lang="he-IL" sz="900" b="1" cap="none" spc="0" dirty="0">
                          <a:solidFill>
                            <a:schemeClr val="tx1"/>
                          </a:solidFill>
                          <a:effectLst/>
                        </a:rPr>
                        <a:t>שנות עבודה סהכ</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en-US" sz="900" cap="none" spc="0" dirty="0">
                          <a:solidFill>
                            <a:schemeClr val="tx1"/>
                          </a:solidFill>
                          <a:effectLst/>
                        </a:rPr>
                        <a:t>TotalWorkingYears</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he-IL" sz="900" cap="none" spc="0">
                          <a:solidFill>
                            <a:schemeClr val="tx1"/>
                          </a:solidFill>
                          <a:effectLst/>
                        </a:rPr>
                        <a:t>0-40</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he-IL" sz="900" cap="none" spc="0" dirty="0">
                          <a:solidFill>
                            <a:schemeClr val="tx1"/>
                          </a:solidFill>
                          <a:effectLst/>
                        </a:rPr>
                        <a:t>רציף</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604923216"/>
                  </a:ext>
                </a:extLst>
              </a:tr>
              <a:tr h="561947">
                <a:tc>
                  <a:txBody>
                    <a:bodyPr/>
                    <a:lstStyle/>
                    <a:p>
                      <a:pPr marL="0" marR="0" algn="ctr" rtl="1">
                        <a:lnSpc>
                          <a:spcPct val="150000"/>
                        </a:lnSpc>
                        <a:spcBef>
                          <a:spcPts val="0"/>
                        </a:spcBef>
                        <a:spcAft>
                          <a:spcPts val="0"/>
                        </a:spcAft>
                      </a:pPr>
                      <a:r>
                        <a:rPr lang="he-IL" sz="900" b="1" cap="none" spc="0" dirty="0">
                          <a:solidFill>
                            <a:schemeClr val="tx1"/>
                          </a:solidFill>
                          <a:effectLst/>
                        </a:rPr>
                        <a:t>כמות שנים מהקידום האחרון</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en-US" sz="900" cap="none" spc="0">
                          <a:solidFill>
                            <a:schemeClr val="tx1"/>
                          </a:solidFill>
                          <a:effectLst/>
                        </a:rPr>
                        <a:t>YearsSinceLastPromotion</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dirty="0">
                          <a:solidFill>
                            <a:schemeClr val="tx1"/>
                          </a:solidFill>
                          <a:effectLst/>
                        </a:rPr>
                        <a:t>0-15</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a:solidFill>
                            <a:schemeClr val="tx1"/>
                          </a:solidFill>
                          <a:effectLst/>
                        </a:rPr>
                        <a:t>רציף</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2165510079"/>
                  </a:ext>
                </a:extLst>
              </a:tr>
              <a:tr h="345177">
                <a:tc>
                  <a:txBody>
                    <a:bodyPr/>
                    <a:lstStyle/>
                    <a:p>
                      <a:pPr marL="0" marR="0" algn="ctr" rtl="1">
                        <a:lnSpc>
                          <a:spcPct val="150000"/>
                        </a:lnSpc>
                        <a:spcBef>
                          <a:spcPts val="0"/>
                        </a:spcBef>
                        <a:spcAft>
                          <a:spcPts val="0"/>
                        </a:spcAft>
                      </a:pPr>
                      <a:r>
                        <a:rPr lang="he-IL" sz="900" b="1" cap="none" spc="0">
                          <a:solidFill>
                            <a:schemeClr val="tx1"/>
                          </a:solidFill>
                          <a:effectLst/>
                        </a:rPr>
                        <a:t>שנים עם מנהל נוכחי</a:t>
                      </a:r>
                      <a:endParaRPr lang="en-US" sz="900" b="1"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en-US" sz="900" cap="none" spc="0">
                          <a:solidFill>
                            <a:schemeClr val="tx1"/>
                          </a:solidFill>
                          <a:effectLst/>
                        </a:rPr>
                        <a:t>YearsWithCurrManager</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he-IL" sz="900" cap="none" spc="0" dirty="0">
                          <a:solidFill>
                            <a:schemeClr val="tx1"/>
                          </a:solidFill>
                          <a:effectLst/>
                        </a:rPr>
                        <a:t>0-17</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he-IL" sz="900" cap="none" spc="0">
                          <a:solidFill>
                            <a:schemeClr val="tx1"/>
                          </a:solidFill>
                          <a:effectLst/>
                        </a:rPr>
                        <a:t>רציף</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216777727"/>
                  </a:ext>
                </a:extLst>
              </a:tr>
              <a:tr h="345177">
                <a:tc>
                  <a:txBody>
                    <a:bodyPr/>
                    <a:lstStyle/>
                    <a:p>
                      <a:pPr marL="0" marR="0" algn="ctr" rtl="1">
                        <a:lnSpc>
                          <a:spcPct val="150000"/>
                        </a:lnSpc>
                        <a:spcBef>
                          <a:spcPts val="0"/>
                        </a:spcBef>
                        <a:spcAft>
                          <a:spcPts val="0"/>
                        </a:spcAft>
                      </a:pPr>
                      <a:r>
                        <a:rPr lang="he-IL" sz="900" b="1" cap="none" spc="0" dirty="0">
                          <a:solidFill>
                            <a:schemeClr val="tx1"/>
                          </a:solidFill>
                          <a:effectLst/>
                        </a:rPr>
                        <a:t>דירוג תפקיד</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en-US" sz="900" cap="none" spc="0">
                          <a:solidFill>
                            <a:schemeClr val="tx1"/>
                          </a:solidFill>
                          <a:effectLst/>
                        </a:rPr>
                        <a:t>JobLevel</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a:solidFill>
                            <a:schemeClr val="tx1"/>
                          </a:solidFill>
                          <a:effectLst/>
                        </a:rPr>
                        <a:t>1-5</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marR="0" algn="ctr" rtl="1">
                        <a:lnSpc>
                          <a:spcPct val="150000"/>
                        </a:lnSpc>
                        <a:spcBef>
                          <a:spcPts val="0"/>
                        </a:spcBef>
                        <a:spcAft>
                          <a:spcPts val="0"/>
                        </a:spcAft>
                      </a:pPr>
                      <a:r>
                        <a:rPr lang="he-IL" sz="900" cap="none" spc="0">
                          <a:solidFill>
                            <a:schemeClr val="tx1"/>
                          </a:solidFill>
                          <a:effectLst/>
                        </a:rPr>
                        <a:t>בדיד</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2013282233"/>
                  </a:ext>
                </a:extLst>
              </a:tr>
              <a:tr h="345177">
                <a:tc>
                  <a:txBody>
                    <a:bodyPr/>
                    <a:lstStyle/>
                    <a:p>
                      <a:pPr marL="0" marR="0" algn="ctr" rtl="1">
                        <a:lnSpc>
                          <a:spcPct val="150000"/>
                        </a:lnSpc>
                        <a:spcBef>
                          <a:spcPts val="0"/>
                        </a:spcBef>
                        <a:spcAft>
                          <a:spcPts val="0"/>
                        </a:spcAft>
                      </a:pPr>
                      <a:r>
                        <a:rPr lang="he-IL" sz="900" b="1" cap="none" spc="0" dirty="0">
                          <a:solidFill>
                            <a:schemeClr val="tx1"/>
                          </a:solidFill>
                          <a:effectLst/>
                        </a:rPr>
                        <a:t>שחיקה</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en-US" sz="900" cap="none" spc="0">
                          <a:solidFill>
                            <a:schemeClr val="tx1"/>
                          </a:solidFill>
                          <a:effectLst/>
                        </a:rPr>
                        <a:t>Attrition</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he-IL" sz="900" cap="none" spc="0">
                          <a:solidFill>
                            <a:schemeClr val="tx1"/>
                          </a:solidFill>
                          <a:effectLst/>
                        </a:rPr>
                        <a:t>כן/לא</a:t>
                      </a:r>
                      <a:endParaRPr lang="en-US" sz="900" cap="none" spc="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gn="ctr" rtl="1">
                        <a:lnSpc>
                          <a:spcPct val="150000"/>
                        </a:lnSpc>
                        <a:spcBef>
                          <a:spcPts val="0"/>
                        </a:spcBef>
                        <a:spcAft>
                          <a:spcPts val="0"/>
                        </a:spcAft>
                      </a:pPr>
                      <a:r>
                        <a:rPr lang="he-IL" sz="900" cap="none" spc="0" dirty="0">
                          <a:solidFill>
                            <a:schemeClr val="tx1"/>
                          </a:solidFill>
                          <a:effectLst/>
                        </a:rPr>
                        <a:t>קטגוריאלי</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6529984"/>
                  </a:ext>
                </a:extLst>
              </a:tr>
            </a:tbl>
          </a:graphicData>
        </a:graphic>
      </p:graphicFrame>
      <p:grpSp>
        <p:nvGrpSpPr>
          <p:cNvPr id="2" name="Group 1">
            <a:extLst>
              <a:ext uri="{FF2B5EF4-FFF2-40B4-BE49-F238E27FC236}">
                <a16:creationId xmlns:a16="http://schemas.microsoft.com/office/drawing/2014/main" id="{CE7866D6-B384-4C8D-BC95-7A6A4F9F76E1}"/>
              </a:ext>
            </a:extLst>
          </p:cNvPr>
          <p:cNvGrpSpPr/>
          <p:nvPr/>
        </p:nvGrpSpPr>
        <p:grpSpPr>
          <a:xfrm>
            <a:off x="9708534" y="58310"/>
            <a:ext cx="2473395" cy="424019"/>
            <a:chOff x="4178019" y="1757697"/>
            <a:chExt cx="7961917" cy="1042009"/>
          </a:xfrm>
        </p:grpSpPr>
        <p:sp>
          <p:nvSpPr>
            <p:cNvPr id="10" name="Freeform: Shape 9">
              <a:extLst>
                <a:ext uri="{FF2B5EF4-FFF2-40B4-BE49-F238E27FC236}">
                  <a16:creationId xmlns:a16="http://schemas.microsoft.com/office/drawing/2014/main" id="{AD8A84D5-F5E2-439C-B362-1B5592668B2E}"/>
                </a:ext>
              </a:extLst>
            </p:cNvPr>
            <p:cNvSpPr/>
            <p:nvPr/>
          </p:nvSpPr>
          <p:spPr>
            <a:xfrm>
              <a:off x="4178019" y="1861898"/>
              <a:ext cx="7674109" cy="674130"/>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1500" kern="1200" dirty="0"/>
                <a:t>איסוף הנתונים</a:t>
              </a:r>
              <a:endParaRPr lang="en-US" sz="1500" kern="1200" dirty="0"/>
            </a:p>
            <a:p>
              <a:pPr marL="171450" lvl="1" indent="-171450" algn="r" defTabSz="800100" rtl="1">
                <a:lnSpc>
                  <a:spcPct val="90000"/>
                </a:lnSpc>
                <a:spcBef>
                  <a:spcPct val="0"/>
                </a:spcBef>
                <a:spcAft>
                  <a:spcPct val="15000"/>
                </a:spcAft>
                <a:buChar char="•"/>
              </a:pPr>
              <a:r>
                <a:rPr lang="he-IL" sz="1800" kern="1200" dirty="0"/>
                <a:t>אתר קאגל</a:t>
              </a:r>
              <a:endParaRPr lang="en-US" sz="1800" kern="1200" dirty="0"/>
            </a:p>
          </p:txBody>
        </p:sp>
        <p:sp>
          <p:nvSpPr>
            <p:cNvPr id="11" name="Oval 10">
              <a:extLst>
                <a:ext uri="{FF2B5EF4-FFF2-40B4-BE49-F238E27FC236}">
                  <a16:creationId xmlns:a16="http://schemas.microsoft.com/office/drawing/2014/main" id="{F30C1DDB-2F2C-4F0C-97FF-16C14AC19434}"/>
                </a:ext>
              </a:extLst>
            </p:cNvPr>
            <p:cNvSpPr/>
            <p:nvPr/>
          </p:nvSpPr>
          <p:spPr>
            <a:xfrm>
              <a:off x="11097927" y="1757697"/>
              <a:ext cx="1042009" cy="1042009"/>
            </a:xfrm>
            <a:prstGeom prst="ellipse">
              <a:avLst/>
            </a:prstGeom>
            <a:blipFill rotWithShape="0">
              <a:blip r:embed="rId3"/>
              <a:srcRect/>
              <a:stretch>
                <a:fillRect t="-15000" b="-15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grpSp>
    </p:spTree>
    <p:extLst>
      <p:ext uri="{BB962C8B-B14F-4D97-AF65-F5344CB8AC3E}">
        <p14:creationId xmlns:p14="http://schemas.microsoft.com/office/powerpoint/2010/main" val="403390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pPr algn="ctr"/>
            <a:r>
              <a:rPr lang="he-IL" sz="4400" dirty="0">
                <a:latin typeface="Segoe UI Semibold" panose="020B0702040204020203" pitchFamily="34" charset="0"/>
                <a:ea typeface="Tahoma" panose="020B0604030504040204" pitchFamily="34" charset="0"/>
                <a:cs typeface="Segoe UI Semibold" panose="020B0702040204020203" pitchFamily="34" charset="0"/>
              </a:rPr>
              <a:t>העולם האמיתי כיום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1666875"/>
            <a:ext cx="5591175" cy="4403725"/>
          </a:xfrm>
        </p:spPr>
        <p:txBody>
          <a:bodyPr>
            <a:normAutofit lnSpcReduction="10000"/>
          </a:bodyPr>
          <a:lstStyle/>
          <a:p>
            <a:pPr marL="0" indent="0" algn="r">
              <a:buNone/>
            </a:pPr>
            <a:r>
              <a:rPr lang="he-IL" b="0" i="0" dirty="0">
                <a:solidFill>
                  <a:srgbClr val="000000"/>
                </a:solidFill>
                <a:effectLst/>
                <a:latin typeface="Assistant" pitchFamily="2" charset="-79"/>
                <a:cs typeface="Assistant" pitchFamily="2" charset="-79"/>
              </a:rPr>
              <a:t>1.רוב עובדי ההייטק בישראל – כמו גם במדינות מפותחות אחרות – הם גברים, והסיבות לכך מגוונות. סיבה אחת היא בחירות שונות של גברים ונשים לאורך כל שלבי רכישת ההשכלה וההכשרה, ואחר כך גם בשוק העבודה.</a:t>
            </a:r>
          </a:p>
          <a:p>
            <a:pPr marL="0" indent="0" algn="r">
              <a:buNone/>
            </a:pPr>
            <a:r>
              <a:rPr lang="he-IL" dirty="0">
                <a:solidFill>
                  <a:srgbClr val="000000"/>
                </a:solidFill>
                <a:latin typeface="Assistant" pitchFamily="2" charset="-79"/>
                <a:cs typeface="Assistant" pitchFamily="2" charset="-79"/>
              </a:rPr>
              <a:t>2.</a:t>
            </a:r>
            <a:r>
              <a:rPr lang="he-IL" b="0" i="0" dirty="0">
                <a:solidFill>
                  <a:srgbClr val="000000"/>
                </a:solidFill>
                <a:effectLst/>
                <a:latin typeface="Assistant" pitchFamily="2" charset="-79"/>
                <a:cs typeface="Assistant" pitchFamily="2" charset="-79"/>
              </a:rPr>
              <a:t> ככל שהגיל עולה כך שיעור המועסקים בהייטק קטן.</a:t>
            </a:r>
            <a:endParaRPr lang="he-IL" dirty="0">
              <a:solidFill>
                <a:srgbClr val="000000"/>
              </a:solidFill>
              <a:latin typeface="Assistant" pitchFamily="2" charset="-79"/>
              <a:cs typeface="Assistant" pitchFamily="2" charset="-79"/>
            </a:endParaRPr>
          </a:p>
          <a:p>
            <a:pPr marL="0" indent="0" algn="r">
              <a:buNone/>
            </a:pPr>
            <a:r>
              <a:rPr lang="he-IL" dirty="0">
                <a:solidFill>
                  <a:srgbClr val="000000"/>
                </a:solidFill>
                <a:latin typeface="Assistant" pitchFamily="2" charset="-79"/>
                <a:cs typeface="Assistant" pitchFamily="2" charset="-79"/>
              </a:rPr>
              <a:t>3. בהתאם לביקוש אותם אלגוריתמאי למידה עמוקה (שהם המבוקשים ביותר בהייטק לשנת 2021)  הם התברגו גם לרשימת שיאני השכר בהייטק עם שכר שנע בין 35 ל-45 אלף שקל בחודש לעובדים עם שלוש עד שש שנות ניסיון.</a:t>
            </a:r>
          </a:p>
          <a:p>
            <a:pPr marL="0" indent="0" algn="r">
              <a:buNone/>
            </a:pPr>
            <a:r>
              <a:rPr lang="he-IL" dirty="0">
                <a:solidFill>
                  <a:srgbClr val="000000"/>
                </a:solidFill>
                <a:latin typeface="Assistant" pitchFamily="2" charset="-79"/>
                <a:cs typeface="Assistant" pitchFamily="2" charset="-79"/>
              </a:rPr>
              <a:t>עולה בקנה אחת עם מאגר הנתונים שלנו,משמע אנו יכולים להניח מהימנות.</a:t>
            </a:r>
          </a:p>
          <a:p>
            <a:pPr marL="0" indent="0" algn="r">
              <a:buNone/>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393935"/>
            <a:ext cx="11002962" cy="823913"/>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תיאור</a:t>
            </a:r>
            <a:r>
              <a:rPr lang="he-IL" dirty="0"/>
              <a:t> </a:t>
            </a:r>
            <a:r>
              <a:rPr lang="he-IL" sz="4400" dirty="0">
                <a:latin typeface="Segoe UI Semibold" panose="020B0702040204020203" pitchFamily="34" charset="0"/>
                <a:ea typeface="Tahoma" panose="020B0604030504040204" pitchFamily="34" charset="0"/>
                <a:cs typeface="Segoe UI Semibold" panose="020B0702040204020203" pitchFamily="34" charset="0"/>
              </a:rPr>
              <a:t>הנתונים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12</a:t>
            </a:fld>
            <a:endParaRPr lang="en-US" dirty="0"/>
          </a:p>
        </p:txBody>
      </p:sp>
      <p:sp>
        <p:nvSpPr>
          <p:cNvPr id="5" name="Title 7">
            <a:extLst>
              <a:ext uri="{FF2B5EF4-FFF2-40B4-BE49-F238E27FC236}">
                <a16:creationId xmlns:a16="http://schemas.microsoft.com/office/drawing/2014/main" id="{F5B6C40F-40EB-4341-9AFB-9242F0F91461}"/>
              </a:ext>
            </a:extLst>
          </p:cNvPr>
          <p:cNvSpPr txBox="1">
            <a:spLocks/>
          </p:cNvSpPr>
          <p:nvPr/>
        </p:nvSpPr>
        <p:spPr>
          <a:xfrm>
            <a:off x="7030692" y="1667904"/>
            <a:ext cx="4962525"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r"/>
            <a:r>
              <a:rPr lang="he-IL" sz="2000" dirty="0">
                <a:latin typeface="Segoe UI Semibold" panose="020B0702040204020203" pitchFamily="34" charset="0"/>
                <a:ea typeface="Tahoma" panose="020B0604030504040204" pitchFamily="34" charset="0"/>
                <a:cs typeface="Segoe UI Semibold" panose="020B0702040204020203" pitchFamily="34" charset="0"/>
              </a:rPr>
              <a:t>משתנה המטרה: </a:t>
            </a:r>
            <a:r>
              <a:rPr lang="he-IL" sz="2000" u="sng" dirty="0">
                <a:latin typeface="Segoe UI Semibold" panose="020B0702040204020203" pitchFamily="34" charset="0"/>
                <a:ea typeface="Tahoma" panose="020B0604030504040204" pitchFamily="34" charset="0"/>
                <a:cs typeface="Segoe UI Semibold" panose="020B0702040204020203" pitchFamily="34" charset="0"/>
              </a:rPr>
              <a:t>הכנסה חודשית</a:t>
            </a:r>
            <a:endParaRPr lang="en-US" sz="2000" u="sng"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12" name="Text Placeholder 5">
            <a:extLst>
              <a:ext uri="{FF2B5EF4-FFF2-40B4-BE49-F238E27FC236}">
                <a16:creationId xmlns:a16="http://schemas.microsoft.com/office/drawing/2014/main" id="{3D25EB93-2CDA-4050-B918-F8FF2A68516A}"/>
              </a:ext>
            </a:extLst>
          </p:cNvPr>
          <p:cNvSpPr txBox="1">
            <a:spLocks/>
          </p:cNvSpPr>
          <p:nvPr/>
        </p:nvSpPr>
        <p:spPr>
          <a:xfrm>
            <a:off x="6968144" y="2568017"/>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spcBef>
                <a:spcPts val="0"/>
              </a:spcBef>
              <a:buNone/>
            </a:pPr>
            <a:r>
              <a:rPr lang="he-IL" sz="1800" dirty="0">
                <a:latin typeface="Calibri" panose="020F0502020204030204" pitchFamily="34" charset="0"/>
                <a:cs typeface="Calibri Light" panose="020F0302020204030204" pitchFamily="34" charset="0"/>
              </a:rPr>
              <a:t>מינימום: 1,009 </a:t>
            </a:r>
          </a:p>
          <a:p>
            <a:pPr marL="0" indent="0" algn="r" rtl="1">
              <a:spcBef>
                <a:spcPts val="0"/>
              </a:spcBef>
              <a:buNone/>
            </a:pPr>
            <a:r>
              <a:rPr lang="he-IL" sz="1800" dirty="0">
                <a:latin typeface="Calibri" panose="020F0502020204030204" pitchFamily="34" charset="0"/>
                <a:cs typeface="Calibri Light" panose="020F0302020204030204" pitchFamily="34" charset="0"/>
              </a:rPr>
              <a:t>מקסימום:19,999</a:t>
            </a:r>
          </a:p>
          <a:p>
            <a:pPr marL="0" indent="0" algn="r" rtl="1">
              <a:spcBef>
                <a:spcPts val="0"/>
              </a:spcBef>
              <a:buNone/>
            </a:pPr>
            <a:r>
              <a:rPr lang="he-IL" sz="1800" dirty="0">
                <a:latin typeface="Calibri" panose="020F0502020204030204" pitchFamily="34" charset="0"/>
                <a:cs typeface="Calibri Light" panose="020F0302020204030204" pitchFamily="34" charset="0"/>
              </a:rPr>
              <a:t> </a:t>
            </a:r>
            <a:endParaRPr lang="en-US" sz="1800" dirty="0">
              <a:latin typeface="Calibri" panose="020F0502020204030204" pitchFamily="34" charset="0"/>
              <a:cs typeface="Calibri Light" panose="020F0302020204030204" pitchFamily="34" charset="0"/>
            </a:endParaRPr>
          </a:p>
          <a:p>
            <a:pPr marL="0" indent="0" algn="r" rtl="1">
              <a:spcBef>
                <a:spcPts val="0"/>
              </a:spcBef>
              <a:buNone/>
            </a:pPr>
            <a:r>
              <a:rPr lang="he-IL" sz="1800" dirty="0">
                <a:latin typeface="Calibri" panose="020F0502020204030204" pitchFamily="34" charset="0"/>
                <a:cs typeface="Calibri Light" panose="020F0302020204030204" pitchFamily="34" charset="0"/>
              </a:rPr>
              <a:t>ממוצע: 6,503</a:t>
            </a:r>
            <a:endParaRPr lang="en-US" sz="1800" dirty="0">
              <a:latin typeface="Calibri" panose="020F0502020204030204" pitchFamily="34" charset="0"/>
              <a:cs typeface="Calibri Light" panose="020F0302020204030204" pitchFamily="34" charset="0"/>
            </a:endParaRPr>
          </a:p>
          <a:p>
            <a:pPr marL="0" indent="0" algn="r" rtl="1">
              <a:spcBef>
                <a:spcPts val="0"/>
              </a:spcBef>
              <a:buNone/>
            </a:pPr>
            <a:r>
              <a:rPr lang="he-IL" sz="1800" dirty="0">
                <a:latin typeface="Calibri" panose="020F0502020204030204" pitchFamily="34" charset="0"/>
                <a:cs typeface="Calibri Light" panose="020F0302020204030204" pitchFamily="34" charset="0"/>
              </a:rPr>
              <a:t>חציון: 4813.5 </a:t>
            </a:r>
          </a:p>
          <a:p>
            <a:pPr marL="0" indent="0" algn="r" rtl="1">
              <a:spcBef>
                <a:spcPts val="0"/>
              </a:spcBef>
              <a:buNone/>
            </a:pPr>
            <a:r>
              <a:rPr lang="he-IL" sz="1800" dirty="0">
                <a:latin typeface="Calibri" panose="020F0502020204030204" pitchFamily="34" charset="0"/>
                <a:cs typeface="Calibri Light" panose="020F0302020204030204" pitchFamily="34" charset="0"/>
              </a:rPr>
              <a:t>סטיית תקן: 4,707.95</a:t>
            </a:r>
            <a:r>
              <a:rPr lang="en-US" sz="1800" dirty="0">
                <a:latin typeface="Calibri" panose="020F0502020204030204" pitchFamily="34" charset="0"/>
                <a:cs typeface="Calibri Light" panose="020F0302020204030204" pitchFamily="34" charset="0"/>
              </a:rPr>
              <a:t> </a:t>
            </a:r>
          </a:p>
          <a:p>
            <a:pPr marL="0" indent="0" algn="r" rtl="1">
              <a:spcBef>
                <a:spcPts val="0"/>
              </a:spcBef>
              <a:buNone/>
            </a:pPr>
            <a:endParaRPr lang="he-IL" sz="1800" dirty="0">
              <a:latin typeface="Calibri" panose="020F0502020204030204" pitchFamily="34" charset="0"/>
              <a:ea typeface="Times New Roman" panose="02020603050405020304" pitchFamily="18" charset="0"/>
              <a:cs typeface="Calibri Light" panose="020F0302020204030204" pitchFamily="34" charset="0"/>
            </a:endParaRPr>
          </a:p>
          <a:p>
            <a:pPr marL="0" indent="0" algn="r" rtl="1">
              <a:spcBef>
                <a:spcPts val="0"/>
              </a:spcBef>
              <a:buNone/>
            </a:pPr>
            <a:endParaRPr lang="he-IL" sz="1800" dirty="0">
              <a:latin typeface="Calibri" panose="020F0502020204030204" pitchFamily="34" charset="0"/>
              <a:ea typeface="Times New Roman" panose="02020603050405020304" pitchFamily="18" charset="0"/>
              <a:cs typeface="Calibri Light" panose="020F0302020204030204" pitchFamily="34" charset="0"/>
            </a:endParaRPr>
          </a:p>
          <a:p>
            <a:pPr marL="0" indent="0">
              <a:buNone/>
            </a:pPr>
            <a:endParaRPr lang="en-US" dirty="0"/>
          </a:p>
        </p:txBody>
      </p:sp>
      <p:pic>
        <p:nvPicPr>
          <p:cNvPr id="6" name="Picture 5">
            <a:extLst>
              <a:ext uri="{FF2B5EF4-FFF2-40B4-BE49-F238E27FC236}">
                <a16:creationId xmlns:a16="http://schemas.microsoft.com/office/drawing/2014/main" id="{ACC877BD-372C-4ECA-8B28-2007895B3930}"/>
              </a:ext>
            </a:extLst>
          </p:cNvPr>
          <p:cNvPicPr>
            <a:picLocks noChangeAspect="1"/>
          </p:cNvPicPr>
          <p:nvPr/>
        </p:nvPicPr>
        <p:blipFill>
          <a:blip r:embed="rId2"/>
          <a:stretch>
            <a:fillRect/>
          </a:stretch>
        </p:blipFill>
        <p:spPr>
          <a:xfrm>
            <a:off x="2366962" y="1781834"/>
            <a:ext cx="3586163" cy="4682231"/>
          </a:xfrm>
          <a:prstGeom prst="rect">
            <a:avLst/>
          </a:prstGeom>
        </p:spPr>
      </p:pic>
      <p:grpSp>
        <p:nvGrpSpPr>
          <p:cNvPr id="4" name="Group 3">
            <a:extLst>
              <a:ext uri="{FF2B5EF4-FFF2-40B4-BE49-F238E27FC236}">
                <a16:creationId xmlns:a16="http://schemas.microsoft.com/office/drawing/2014/main" id="{5D86623C-8BF6-4D76-86F9-2E3A0256AE38}"/>
              </a:ext>
            </a:extLst>
          </p:cNvPr>
          <p:cNvGrpSpPr/>
          <p:nvPr/>
        </p:nvGrpSpPr>
        <p:grpSpPr>
          <a:xfrm>
            <a:off x="9708534" y="0"/>
            <a:ext cx="2483466" cy="420675"/>
            <a:chOff x="4178019" y="3008325"/>
            <a:chExt cx="7483990" cy="1042009"/>
          </a:xfrm>
        </p:grpSpPr>
        <p:sp>
          <p:nvSpPr>
            <p:cNvPr id="9" name="Freeform: Shape 8">
              <a:extLst>
                <a:ext uri="{FF2B5EF4-FFF2-40B4-BE49-F238E27FC236}">
                  <a16:creationId xmlns:a16="http://schemas.microsoft.com/office/drawing/2014/main" id="{809A4FA6-31B2-4A67-8FF9-AAFF7A5B22FD}"/>
                </a:ext>
              </a:extLst>
            </p:cNvPr>
            <p:cNvSpPr/>
            <p:nvPr/>
          </p:nvSpPr>
          <p:spPr>
            <a:xfrm>
              <a:off x="4178019" y="3112526"/>
              <a:ext cx="6962986" cy="833607"/>
            </a:xfrm>
            <a:custGeom>
              <a:avLst/>
              <a:gdLst>
                <a:gd name="connsiteX0" fmla="*/ 0 w 6962986"/>
                <a:gd name="connsiteY0" fmla="*/ 0 h 833607"/>
                <a:gd name="connsiteX1" fmla="*/ 6962986 w 6962986"/>
                <a:gd name="connsiteY1" fmla="*/ 0 h 833607"/>
                <a:gd name="connsiteX2" fmla="*/ 6962986 w 6962986"/>
                <a:gd name="connsiteY2" fmla="*/ 833607 h 833607"/>
                <a:gd name="connsiteX3" fmla="*/ 0 w 6962986"/>
                <a:gd name="connsiteY3" fmla="*/ 833607 h 833607"/>
                <a:gd name="connsiteX4" fmla="*/ 0 w 696298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986" h="833607">
                  <a:moveTo>
                    <a:pt x="0" y="0"/>
                  </a:moveTo>
                  <a:lnTo>
                    <a:pt x="6962986" y="0"/>
                  </a:lnTo>
                  <a:lnTo>
                    <a:pt x="6962986"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1500" kern="1200" dirty="0"/>
                <a:t>תיאור </a:t>
              </a:r>
              <a:r>
                <a:rPr lang="he-IL" sz="1500" dirty="0"/>
                <a:t>הנתונים</a:t>
              </a:r>
            </a:p>
          </p:txBody>
        </p:sp>
        <p:sp>
          <p:nvSpPr>
            <p:cNvPr id="10" name="Oval 9">
              <a:extLst>
                <a:ext uri="{FF2B5EF4-FFF2-40B4-BE49-F238E27FC236}">
                  <a16:creationId xmlns:a16="http://schemas.microsoft.com/office/drawing/2014/main" id="{995BBE6B-1B93-44B8-B21C-6A0A4DDDF596}"/>
                </a:ext>
              </a:extLst>
            </p:cNvPr>
            <p:cNvSpPr/>
            <p:nvPr/>
          </p:nvSpPr>
          <p:spPr>
            <a:xfrm>
              <a:off x="10620000" y="3008325"/>
              <a:ext cx="1042009" cy="1042009"/>
            </a:xfrm>
            <a:prstGeom prst="ellipse">
              <a:avLst/>
            </a:prstGeom>
            <a:blipFill rotWithShape="0">
              <a:blip r:embed="rId3"/>
              <a:srcRect/>
              <a:stretch>
                <a:fillRect l="-32000" r="-32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869470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393935"/>
            <a:ext cx="11002962" cy="823913"/>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תיאור</a:t>
            </a:r>
            <a:r>
              <a:rPr lang="he-IL" sz="4400" dirty="0"/>
              <a:t> </a:t>
            </a:r>
            <a:r>
              <a:rPr lang="he-IL" sz="4400" dirty="0">
                <a:latin typeface="Segoe UI Semibold" panose="020B0702040204020203" pitchFamily="34" charset="0"/>
                <a:ea typeface="Tahoma" panose="020B0604030504040204" pitchFamily="34" charset="0"/>
                <a:cs typeface="Segoe UI Semibold" panose="020B0702040204020203" pitchFamily="34" charset="0"/>
              </a:rPr>
              <a:t>הנתונים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13</a:t>
            </a:fld>
            <a:endParaRPr lang="en-US" dirty="0"/>
          </a:p>
        </p:txBody>
      </p:sp>
      <p:sp>
        <p:nvSpPr>
          <p:cNvPr id="5" name="Title 7">
            <a:extLst>
              <a:ext uri="{FF2B5EF4-FFF2-40B4-BE49-F238E27FC236}">
                <a16:creationId xmlns:a16="http://schemas.microsoft.com/office/drawing/2014/main" id="{F5B6C40F-40EB-4341-9AFB-9242F0F91461}"/>
              </a:ext>
            </a:extLst>
          </p:cNvPr>
          <p:cNvSpPr txBox="1">
            <a:spLocks/>
          </p:cNvSpPr>
          <p:nvPr/>
        </p:nvSpPr>
        <p:spPr>
          <a:xfrm>
            <a:off x="7678615" y="1667904"/>
            <a:ext cx="4314602"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r"/>
            <a:r>
              <a:rPr lang="he-IL" sz="2000" dirty="0">
                <a:latin typeface="Segoe UI Semibold" panose="020B0702040204020203" pitchFamily="34" charset="0"/>
                <a:ea typeface="Tahoma" panose="020B0604030504040204" pitchFamily="34" charset="0"/>
                <a:cs typeface="Segoe UI Semibold" panose="020B0702040204020203" pitchFamily="34" charset="0"/>
              </a:rPr>
              <a:t>משתנה מסביר: </a:t>
            </a:r>
            <a:r>
              <a:rPr lang="he-IL" sz="2000" u="sng" dirty="0">
                <a:latin typeface="Segoe UI Semibold" panose="020B0702040204020203" pitchFamily="34" charset="0"/>
                <a:ea typeface="Tahoma" panose="020B0604030504040204" pitchFamily="34" charset="0"/>
                <a:cs typeface="Segoe UI Semibold" panose="020B0702040204020203" pitchFamily="34" charset="0"/>
              </a:rPr>
              <a:t>גיל</a:t>
            </a:r>
            <a:endParaRPr lang="en-US" sz="2000" u="sng"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12" name="Text Placeholder 5">
            <a:extLst>
              <a:ext uri="{FF2B5EF4-FFF2-40B4-BE49-F238E27FC236}">
                <a16:creationId xmlns:a16="http://schemas.microsoft.com/office/drawing/2014/main" id="{3D25EB93-2CDA-4050-B918-F8FF2A68516A}"/>
              </a:ext>
            </a:extLst>
          </p:cNvPr>
          <p:cNvSpPr txBox="1">
            <a:spLocks/>
          </p:cNvSpPr>
          <p:nvPr/>
        </p:nvSpPr>
        <p:spPr>
          <a:xfrm>
            <a:off x="6968144" y="2568017"/>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spcBef>
                <a:spcPts val="0"/>
              </a:spcBef>
              <a:buNone/>
            </a:pPr>
            <a:r>
              <a:rPr lang="he-IL" sz="1800" dirty="0">
                <a:latin typeface="Calibri" panose="020F0502020204030204" pitchFamily="34" charset="0"/>
                <a:ea typeface="Times New Roman" panose="02020603050405020304" pitchFamily="18" charset="0"/>
                <a:cs typeface="Calibri Light" panose="020F0302020204030204" pitchFamily="34" charset="0"/>
              </a:rPr>
              <a:t>ממוצע: 36.92</a:t>
            </a:r>
          </a:p>
          <a:p>
            <a:pPr marL="0" indent="0" algn="r" rtl="1">
              <a:spcBef>
                <a:spcPts val="0"/>
              </a:spcBef>
              <a:buNone/>
            </a:pPr>
            <a:r>
              <a:rPr lang="he-IL" sz="1800" dirty="0">
                <a:latin typeface="Calibri" panose="020F0502020204030204" pitchFamily="34" charset="0"/>
                <a:ea typeface="Times New Roman" panose="02020603050405020304" pitchFamily="18" charset="0"/>
                <a:cs typeface="Calibri Light" panose="020F0302020204030204" pitchFamily="34" charset="0"/>
              </a:rPr>
              <a:t>חציון: 36</a:t>
            </a:r>
          </a:p>
          <a:p>
            <a:pPr marL="0" indent="0" algn="r" rtl="1">
              <a:spcBef>
                <a:spcPts val="0"/>
              </a:spcBef>
              <a:buNone/>
            </a:pPr>
            <a:r>
              <a:rPr lang="he-IL" sz="1800" dirty="0">
                <a:latin typeface="Calibri" panose="020F0502020204030204" pitchFamily="34" charset="0"/>
                <a:ea typeface="Times New Roman" panose="02020603050405020304" pitchFamily="18" charset="0"/>
                <a:cs typeface="Calibri Light" panose="020F0302020204030204" pitchFamily="34" charset="0"/>
              </a:rPr>
              <a:t>סטיית תקן: 9.13</a:t>
            </a:r>
          </a:p>
          <a:p>
            <a:pPr marL="0" indent="0" algn="r" rtl="1">
              <a:spcBef>
                <a:spcPts val="0"/>
              </a:spcBef>
              <a:buNone/>
            </a:pPr>
            <a:endParaRPr lang="he-IL" sz="1800" dirty="0">
              <a:latin typeface="Calibri" panose="020F0502020204030204" pitchFamily="34" charset="0"/>
              <a:ea typeface="Times New Roman" panose="02020603050405020304" pitchFamily="18" charset="0"/>
              <a:cs typeface="Calibri Light" panose="020F0302020204030204" pitchFamily="34" charset="0"/>
            </a:endParaRPr>
          </a:p>
          <a:p>
            <a:endParaRPr lang="en-US" dirty="0"/>
          </a:p>
        </p:txBody>
      </p:sp>
      <p:pic>
        <p:nvPicPr>
          <p:cNvPr id="7" name="Picture 6">
            <a:extLst>
              <a:ext uri="{FF2B5EF4-FFF2-40B4-BE49-F238E27FC236}">
                <a16:creationId xmlns:a16="http://schemas.microsoft.com/office/drawing/2014/main" id="{13F06666-89CF-4563-8D35-CD687324F314}"/>
              </a:ext>
            </a:extLst>
          </p:cNvPr>
          <p:cNvPicPr>
            <a:picLocks noChangeAspect="1"/>
          </p:cNvPicPr>
          <p:nvPr/>
        </p:nvPicPr>
        <p:blipFill>
          <a:blip r:embed="rId2"/>
          <a:stretch>
            <a:fillRect/>
          </a:stretch>
        </p:blipFill>
        <p:spPr>
          <a:xfrm>
            <a:off x="8350282" y="4003211"/>
            <a:ext cx="3374047" cy="2335879"/>
          </a:xfrm>
          <a:prstGeom prst="rect">
            <a:avLst/>
          </a:prstGeom>
        </p:spPr>
      </p:pic>
      <p:pic>
        <p:nvPicPr>
          <p:cNvPr id="9" name="Picture 8">
            <a:extLst>
              <a:ext uri="{FF2B5EF4-FFF2-40B4-BE49-F238E27FC236}">
                <a16:creationId xmlns:a16="http://schemas.microsoft.com/office/drawing/2014/main" id="{8F84DE73-5E7B-43D4-B4E4-5651FF928250}"/>
              </a:ext>
            </a:extLst>
          </p:cNvPr>
          <p:cNvPicPr>
            <a:picLocks noChangeAspect="1"/>
          </p:cNvPicPr>
          <p:nvPr/>
        </p:nvPicPr>
        <p:blipFill>
          <a:blip r:embed="rId3"/>
          <a:stretch>
            <a:fillRect/>
          </a:stretch>
        </p:blipFill>
        <p:spPr>
          <a:xfrm>
            <a:off x="1854772" y="3761804"/>
            <a:ext cx="3374047" cy="2818691"/>
          </a:xfrm>
          <a:prstGeom prst="rect">
            <a:avLst/>
          </a:prstGeom>
        </p:spPr>
      </p:pic>
      <p:sp>
        <p:nvSpPr>
          <p:cNvPr id="13" name="Text Placeholder 5">
            <a:extLst>
              <a:ext uri="{FF2B5EF4-FFF2-40B4-BE49-F238E27FC236}">
                <a16:creationId xmlns:a16="http://schemas.microsoft.com/office/drawing/2014/main" id="{BFF42894-F96A-4D49-9DDB-492FA7CFE929}"/>
              </a:ext>
            </a:extLst>
          </p:cNvPr>
          <p:cNvSpPr txBox="1">
            <a:spLocks/>
          </p:cNvSpPr>
          <p:nvPr/>
        </p:nvSpPr>
        <p:spPr>
          <a:xfrm>
            <a:off x="605091" y="2514667"/>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4" name="Title 7">
            <a:extLst>
              <a:ext uri="{FF2B5EF4-FFF2-40B4-BE49-F238E27FC236}">
                <a16:creationId xmlns:a16="http://schemas.microsoft.com/office/drawing/2014/main" id="{30EAF19F-4124-43E5-A39A-1391378F05FF}"/>
              </a:ext>
            </a:extLst>
          </p:cNvPr>
          <p:cNvSpPr txBox="1">
            <a:spLocks/>
          </p:cNvSpPr>
          <p:nvPr/>
        </p:nvSpPr>
        <p:spPr>
          <a:xfrm>
            <a:off x="1487365" y="1667903"/>
            <a:ext cx="4314602"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r"/>
            <a:r>
              <a:rPr lang="he-IL" sz="2000" dirty="0">
                <a:latin typeface="Segoe UI Semibold" panose="020B0702040204020203" pitchFamily="34" charset="0"/>
                <a:ea typeface="Tahoma" panose="020B0604030504040204" pitchFamily="34" charset="0"/>
                <a:cs typeface="Segoe UI Semibold" panose="020B0702040204020203" pitchFamily="34" charset="0"/>
              </a:rPr>
              <a:t>משתנה מסביר: </a:t>
            </a:r>
            <a:r>
              <a:rPr lang="he-IL" sz="2000" u="sng" dirty="0">
                <a:latin typeface="Segoe UI Semibold" panose="020B0702040204020203" pitchFamily="34" charset="0"/>
                <a:ea typeface="Tahoma" panose="020B0604030504040204" pitchFamily="34" charset="0"/>
                <a:cs typeface="Segoe UI Semibold" panose="020B0702040204020203" pitchFamily="34" charset="0"/>
              </a:rPr>
              <a:t>מגדר</a:t>
            </a:r>
            <a:endParaRPr lang="en-US" sz="2000" u="sng"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10" name="Text Placeholder 5">
            <a:extLst>
              <a:ext uri="{FF2B5EF4-FFF2-40B4-BE49-F238E27FC236}">
                <a16:creationId xmlns:a16="http://schemas.microsoft.com/office/drawing/2014/main" id="{6BBB15B5-3B85-4E8A-9E39-AF57501549DC}"/>
              </a:ext>
            </a:extLst>
          </p:cNvPr>
          <p:cNvSpPr txBox="1">
            <a:spLocks/>
          </p:cNvSpPr>
          <p:nvPr/>
        </p:nvSpPr>
        <p:spPr>
          <a:xfrm>
            <a:off x="942200" y="2327867"/>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spcBef>
                <a:spcPts val="0"/>
              </a:spcBef>
              <a:buNone/>
            </a:pPr>
            <a:r>
              <a:rPr lang="he-IL" sz="1800" dirty="0">
                <a:latin typeface="Calibri" panose="020F0502020204030204" pitchFamily="34" charset="0"/>
                <a:ea typeface="Times New Roman" panose="02020603050405020304" pitchFamily="18" charset="0"/>
                <a:cs typeface="Calibri Light" panose="020F0302020204030204" pitchFamily="34" charset="0"/>
              </a:rPr>
              <a:t>בהתאם למצב ביתר שוק ההייטק, גם כאן ניתן לראות יותר גברים מנשים. </a:t>
            </a:r>
          </a:p>
          <a:p>
            <a:pPr marL="0" indent="0" algn="r" rtl="1">
              <a:spcBef>
                <a:spcPts val="0"/>
              </a:spcBef>
              <a:buNone/>
            </a:pPr>
            <a:endParaRPr lang="he-IL" sz="1800" dirty="0">
              <a:latin typeface="Calibri" panose="020F0502020204030204" pitchFamily="34" charset="0"/>
              <a:ea typeface="Times New Roman" panose="02020603050405020304" pitchFamily="18" charset="0"/>
              <a:cs typeface="Calibri Light" panose="020F0302020204030204" pitchFamily="34" charset="0"/>
            </a:endParaRPr>
          </a:p>
          <a:p>
            <a:endParaRPr lang="en-US" dirty="0"/>
          </a:p>
        </p:txBody>
      </p:sp>
      <p:grpSp>
        <p:nvGrpSpPr>
          <p:cNvPr id="11" name="Group 10">
            <a:extLst>
              <a:ext uri="{FF2B5EF4-FFF2-40B4-BE49-F238E27FC236}">
                <a16:creationId xmlns:a16="http://schemas.microsoft.com/office/drawing/2014/main" id="{3E3F9BFB-AC68-4872-9792-FBD65E48D8FA}"/>
              </a:ext>
            </a:extLst>
          </p:cNvPr>
          <p:cNvGrpSpPr/>
          <p:nvPr/>
        </p:nvGrpSpPr>
        <p:grpSpPr>
          <a:xfrm>
            <a:off x="9708534" y="0"/>
            <a:ext cx="2483466" cy="420675"/>
            <a:chOff x="4178019" y="3008325"/>
            <a:chExt cx="7483990" cy="1042009"/>
          </a:xfrm>
        </p:grpSpPr>
        <p:sp>
          <p:nvSpPr>
            <p:cNvPr id="15" name="Freeform: Shape 14">
              <a:extLst>
                <a:ext uri="{FF2B5EF4-FFF2-40B4-BE49-F238E27FC236}">
                  <a16:creationId xmlns:a16="http://schemas.microsoft.com/office/drawing/2014/main" id="{E84D169E-6813-498B-987F-0A6B56168A79}"/>
                </a:ext>
              </a:extLst>
            </p:cNvPr>
            <p:cNvSpPr/>
            <p:nvPr/>
          </p:nvSpPr>
          <p:spPr>
            <a:xfrm>
              <a:off x="4178019" y="3112526"/>
              <a:ext cx="6962986" cy="833607"/>
            </a:xfrm>
            <a:custGeom>
              <a:avLst/>
              <a:gdLst>
                <a:gd name="connsiteX0" fmla="*/ 0 w 6962986"/>
                <a:gd name="connsiteY0" fmla="*/ 0 h 833607"/>
                <a:gd name="connsiteX1" fmla="*/ 6962986 w 6962986"/>
                <a:gd name="connsiteY1" fmla="*/ 0 h 833607"/>
                <a:gd name="connsiteX2" fmla="*/ 6962986 w 6962986"/>
                <a:gd name="connsiteY2" fmla="*/ 833607 h 833607"/>
                <a:gd name="connsiteX3" fmla="*/ 0 w 6962986"/>
                <a:gd name="connsiteY3" fmla="*/ 833607 h 833607"/>
                <a:gd name="connsiteX4" fmla="*/ 0 w 696298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986" h="833607">
                  <a:moveTo>
                    <a:pt x="0" y="0"/>
                  </a:moveTo>
                  <a:lnTo>
                    <a:pt x="6962986" y="0"/>
                  </a:lnTo>
                  <a:lnTo>
                    <a:pt x="6962986"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1500" kern="1200" dirty="0"/>
                <a:t>תיאור </a:t>
              </a:r>
              <a:r>
                <a:rPr lang="he-IL" sz="1500" dirty="0"/>
                <a:t>הנתונים</a:t>
              </a:r>
            </a:p>
          </p:txBody>
        </p:sp>
        <p:sp>
          <p:nvSpPr>
            <p:cNvPr id="16" name="Oval 15">
              <a:extLst>
                <a:ext uri="{FF2B5EF4-FFF2-40B4-BE49-F238E27FC236}">
                  <a16:creationId xmlns:a16="http://schemas.microsoft.com/office/drawing/2014/main" id="{C74AF467-48FE-4D2F-B239-6EE2B3C7A5B0}"/>
                </a:ext>
              </a:extLst>
            </p:cNvPr>
            <p:cNvSpPr/>
            <p:nvPr/>
          </p:nvSpPr>
          <p:spPr>
            <a:xfrm>
              <a:off x="10620000" y="3008325"/>
              <a:ext cx="1042009" cy="1042009"/>
            </a:xfrm>
            <a:prstGeom prst="ellipse">
              <a:avLst/>
            </a:prstGeom>
            <a:blipFill rotWithShape="0">
              <a:blip r:embed="rId4"/>
              <a:srcRect/>
              <a:stretch>
                <a:fillRect l="-32000" r="-32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182750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393935"/>
            <a:ext cx="11002962" cy="823913"/>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תיאור</a:t>
            </a:r>
            <a:r>
              <a:rPr lang="he-IL" sz="4400" dirty="0"/>
              <a:t> </a:t>
            </a:r>
            <a:r>
              <a:rPr lang="he-IL" sz="4400" dirty="0">
                <a:latin typeface="Segoe UI Semibold" panose="020B0702040204020203" pitchFamily="34" charset="0"/>
                <a:ea typeface="Tahoma" panose="020B0604030504040204" pitchFamily="34" charset="0"/>
                <a:cs typeface="Segoe UI Semibold" panose="020B0702040204020203" pitchFamily="34" charset="0"/>
              </a:rPr>
              <a:t>הנתונים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14</a:t>
            </a:fld>
            <a:endParaRPr lang="en-US" dirty="0"/>
          </a:p>
        </p:txBody>
      </p:sp>
      <p:sp>
        <p:nvSpPr>
          <p:cNvPr id="5" name="Title 7">
            <a:extLst>
              <a:ext uri="{FF2B5EF4-FFF2-40B4-BE49-F238E27FC236}">
                <a16:creationId xmlns:a16="http://schemas.microsoft.com/office/drawing/2014/main" id="{F5B6C40F-40EB-4341-9AFB-9242F0F91461}"/>
              </a:ext>
            </a:extLst>
          </p:cNvPr>
          <p:cNvSpPr txBox="1">
            <a:spLocks/>
          </p:cNvSpPr>
          <p:nvPr/>
        </p:nvSpPr>
        <p:spPr>
          <a:xfrm>
            <a:off x="7030692" y="1667904"/>
            <a:ext cx="4962525"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r"/>
            <a:r>
              <a:rPr lang="he-IL" sz="2000" dirty="0">
                <a:latin typeface="Segoe UI Semibold" panose="020B0702040204020203" pitchFamily="34" charset="0"/>
                <a:ea typeface="Tahoma" panose="020B0604030504040204" pitchFamily="34" charset="0"/>
                <a:cs typeface="Segoe UI Semibold" panose="020B0702040204020203" pitchFamily="34" charset="0"/>
              </a:rPr>
              <a:t>משתנה מסביר: </a:t>
            </a:r>
            <a:r>
              <a:rPr lang="he-IL" sz="2000" u="sng" dirty="0">
                <a:latin typeface="Segoe UI Semibold" panose="020B0702040204020203" pitchFamily="34" charset="0"/>
                <a:ea typeface="Tahoma" panose="020B0604030504040204" pitchFamily="34" charset="0"/>
                <a:cs typeface="Segoe UI Semibold" panose="020B0702040204020203" pitchFamily="34" charset="0"/>
              </a:rPr>
              <a:t>מרחק מהבית</a:t>
            </a:r>
            <a:endParaRPr lang="en-US" sz="2000" u="sng"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12" name="Text Placeholder 5">
            <a:extLst>
              <a:ext uri="{FF2B5EF4-FFF2-40B4-BE49-F238E27FC236}">
                <a16:creationId xmlns:a16="http://schemas.microsoft.com/office/drawing/2014/main" id="{3D25EB93-2CDA-4050-B918-F8FF2A68516A}"/>
              </a:ext>
            </a:extLst>
          </p:cNvPr>
          <p:cNvSpPr txBox="1">
            <a:spLocks/>
          </p:cNvSpPr>
          <p:nvPr/>
        </p:nvSpPr>
        <p:spPr>
          <a:xfrm>
            <a:off x="6968144" y="2568017"/>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spcBef>
                <a:spcPts val="0"/>
              </a:spcBef>
              <a:buNone/>
            </a:pPr>
            <a:r>
              <a:rPr lang="he-IL" sz="1800" dirty="0">
                <a:latin typeface="Calibri" panose="020F0502020204030204" pitchFamily="34" charset="0"/>
                <a:ea typeface="Times New Roman" panose="02020603050405020304" pitchFamily="18" charset="0"/>
                <a:cs typeface="Calibri Light" panose="020F0302020204030204" pitchFamily="34" charset="0"/>
              </a:rPr>
              <a:t>ממוצע: 9.19</a:t>
            </a:r>
          </a:p>
          <a:p>
            <a:pPr marL="0" indent="0" algn="r" rtl="1">
              <a:spcBef>
                <a:spcPts val="0"/>
              </a:spcBef>
              <a:buNone/>
            </a:pPr>
            <a:r>
              <a:rPr lang="he-IL" sz="1800" dirty="0">
                <a:latin typeface="Calibri" panose="020F0502020204030204" pitchFamily="34" charset="0"/>
                <a:ea typeface="Times New Roman" panose="02020603050405020304" pitchFamily="18" charset="0"/>
                <a:cs typeface="Calibri Light" panose="020F0302020204030204" pitchFamily="34" charset="0"/>
              </a:rPr>
              <a:t>סטיית תקן: 7</a:t>
            </a:r>
          </a:p>
          <a:p>
            <a:pPr marL="0" indent="0" algn="r" rtl="1">
              <a:spcBef>
                <a:spcPts val="0"/>
              </a:spcBef>
              <a:buNone/>
            </a:pPr>
            <a:endParaRPr lang="he-IL" sz="1800" dirty="0">
              <a:highlight>
                <a:srgbClr val="FFFF00"/>
              </a:highlight>
              <a:latin typeface="Calibri" panose="020F0502020204030204" pitchFamily="34" charset="0"/>
              <a:ea typeface="Times New Roman" panose="02020603050405020304" pitchFamily="18" charset="0"/>
              <a:cs typeface="Calibri Light" panose="020F0302020204030204" pitchFamily="34" charset="0"/>
            </a:endParaRPr>
          </a:p>
          <a:p>
            <a:endParaRPr lang="en-US" dirty="0"/>
          </a:p>
        </p:txBody>
      </p:sp>
      <p:pic>
        <p:nvPicPr>
          <p:cNvPr id="6" name="Picture 5">
            <a:extLst>
              <a:ext uri="{FF2B5EF4-FFF2-40B4-BE49-F238E27FC236}">
                <a16:creationId xmlns:a16="http://schemas.microsoft.com/office/drawing/2014/main" id="{3559F52D-D625-4EBA-B708-4845788A5F00}"/>
              </a:ext>
            </a:extLst>
          </p:cNvPr>
          <p:cNvPicPr>
            <a:picLocks noChangeAspect="1"/>
          </p:cNvPicPr>
          <p:nvPr/>
        </p:nvPicPr>
        <p:blipFill>
          <a:blip r:embed="rId2"/>
          <a:stretch>
            <a:fillRect/>
          </a:stretch>
        </p:blipFill>
        <p:spPr>
          <a:xfrm>
            <a:off x="2471737" y="1667904"/>
            <a:ext cx="3076575" cy="4914900"/>
          </a:xfrm>
          <a:prstGeom prst="rect">
            <a:avLst/>
          </a:prstGeom>
        </p:spPr>
      </p:pic>
      <p:grpSp>
        <p:nvGrpSpPr>
          <p:cNvPr id="7" name="Group 6">
            <a:extLst>
              <a:ext uri="{FF2B5EF4-FFF2-40B4-BE49-F238E27FC236}">
                <a16:creationId xmlns:a16="http://schemas.microsoft.com/office/drawing/2014/main" id="{91D3BF27-4FC1-4CCC-B1B8-C44A5A86BFB4}"/>
              </a:ext>
            </a:extLst>
          </p:cNvPr>
          <p:cNvGrpSpPr/>
          <p:nvPr/>
        </p:nvGrpSpPr>
        <p:grpSpPr>
          <a:xfrm>
            <a:off x="9708534" y="0"/>
            <a:ext cx="2483466" cy="420675"/>
            <a:chOff x="4178019" y="3008325"/>
            <a:chExt cx="7483990" cy="1042009"/>
          </a:xfrm>
        </p:grpSpPr>
        <p:sp>
          <p:nvSpPr>
            <p:cNvPr id="8" name="Freeform: Shape 7">
              <a:extLst>
                <a:ext uri="{FF2B5EF4-FFF2-40B4-BE49-F238E27FC236}">
                  <a16:creationId xmlns:a16="http://schemas.microsoft.com/office/drawing/2014/main" id="{E16543F5-898A-4C9B-B124-7165EA250C5D}"/>
                </a:ext>
              </a:extLst>
            </p:cNvPr>
            <p:cNvSpPr/>
            <p:nvPr/>
          </p:nvSpPr>
          <p:spPr>
            <a:xfrm>
              <a:off x="4178019" y="3112526"/>
              <a:ext cx="6962986" cy="833607"/>
            </a:xfrm>
            <a:custGeom>
              <a:avLst/>
              <a:gdLst>
                <a:gd name="connsiteX0" fmla="*/ 0 w 6962986"/>
                <a:gd name="connsiteY0" fmla="*/ 0 h 833607"/>
                <a:gd name="connsiteX1" fmla="*/ 6962986 w 6962986"/>
                <a:gd name="connsiteY1" fmla="*/ 0 h 833607"/>
                <a:gd name="connsiteX2" fmla="*/ 6962986 w 6962986"/>
                <a:gd name="connsiteY2" fmla="*/ 833607 h 833607"/>
                <a:gd name="connsiteX3" fmla="*/ 0 w 6962986"/>
                <a:gd name="connsiteY3" fmla="*/ 833607 h 833607"/>
                <a:gd name="connsiteX4" fmla="*/ 0 w 696298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986" h="833607">
                  <a:moveTo>
                    <a:pt x="0" y="0"/>
                  </a:moveTo>
                  <a:lnTo>
                    <a:pt x="6962986" y="0"/>
                  </a:lnTo>
                  <a:lnTo>
                    <a:pt x="6962986"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1500" kern="1200" dirty="0"/>
                <a:t>תיאור </a:t>
              </a:r>
              <a:r>
                <a:rPr lang="he-IL" sz="1500" dirty="0"/>
                <a:t>הנתונים</a:t>
              </a:r>
            </a:p>
          </p:txBody>
        </p:sp>
        <p:sp>
          <p:nvSpPr>
            <p:cNvPr id="9" name="Oval 8">
              <a:extLst>
                <a:ext uri="{FF2B5EF4-FFF2-40B4-BE49-F238E27FC236}">
                  <a16:creationId xmlns:a16="http://schemas.microsoft.com/office/drawing/2014/main" id="{208ECE11-D52C-4B7A-8250-142B362E352C}"/>
                </a:ext>
              </a:extLst>
            </p:cNvPr>
            <p:cNvSpPr/>
            <p:nvPr/>
          </p:nvSpPr>
          <p:spPr>
            <a:xfrm>
              <a:off x="10620000" y="3008325"/>
              <a:ext cx="1042009" cy="1042009"/>
            </a:xfrm>
            <a:prstGeom prst="ellipse">
              <a:avLst/>
            </a:prstGeom>
            <a:blipFill rotWithShape="0">
              <a:blip r:embed="rId3"/>
              <a:srcRect/>
              <a:stretch>
                <a:fillRect l="-32000" r="-32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4113496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393935"/>
            <a:ext cx="11002962" cy="823913"/>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תיאור</a:t>
            </a:r>
            <a:r>
              <a:rPr lang="he-IL" sz="4400" dirty="0"/>
              <a:t> </a:t>
            </a:r>
            <a:r>
              <a:rPr lang="he-IL" sz="4400" dirty="0">
                <a:latin typeface="Segoe UI Semibold" panose="020B0702040204020203" pitchFamily="34" charset="0"/>
                <a:ea typeface="Tahoma" panose="020B0604030504040204" pitchFamily="34" charset="0"/>
                <a:cs typeface="Segoe UI Semibold" panose="020B0702040204020203" pitchFamily="34" charset="0"/>
              </a:rPr>
              <a:t>הנתונים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15</a:t>
            </a:fld>
            <a:endParaRPr lang="en-US" dirty="0"/>
          </a:p>
        </p:txBody>
      </p:sp>
      <p:sp>
        <p:nvSpPr>
          <p:cNvPr id="5" name="Title 7">
            <a:extLst>
              <a:ext uri="{FF2B5EF4-FFF2-40B4-BE49-F238E27FC236}">
                <a16:creationId xmlns:a16="http://schemas.microsoft.com/office/drawing/2014/main" id="{F5B6C40F-40EB-4341-9AFB-9242F0F91461}"/>
              </a:ext>
            </a:extLst>
          </p:cNvPr>
          <p:cNvSpPr txBox="1">
            <a:spLocks/>
          </p:cNvSpPr>
          <p:nvPr/>
        </p:nvSpPr>
        <p:spPr>
          <a:xfrm>
            <a:off x="7030692" y="1667904"/>
            <a:ext cx="4962525"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r"/>
            <a:r>
              <a:rPr lang="he-IL" sz="2000" dirty="0">
                <a:latin typeface="Segoe UI Semibold" panose="020B0702040204020203" pitchFamily="34" charset="0"/>
                <a:ea typeface="Tahoma" panose="020B0604030504040204" pitchFamily="34" charset="0"/>
                <a:cs typeface="Segoe UI Semibold" panose="020B0702040204020203" pitchFamily="34" charset="0"/>
              </a:rPr>
              <a:t>משתנה מסביר: </a:t>
            </a:r>
            <a:r>
              <a:rPr lang="he-IL" sz="2000" u="sng" dirty="0">
                <a:latin typeface="Segoe UI Semibold" panose="020B0702040204020203" pitchFamily="34" charset="0"/>
                <a:ea typeface="Tahoma" panose="020B0604030504040204" pitchFamily="34" charset="0"/>
                <a:cs typeface="Segoe UI Semibold" panose="020B0702040204020203" pitchFamily="34" charset="0"/>
              </a:rPr>
              <a:t>רמת השכלה</a:t>
            </a:r>
            <a:endParaRPr lang="en-US" sz="2000" u="sng"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12" name="Text Placeholder 5">
            <a:extLst>
              <a:ext uri="{FF2B5EF4-FFF2-40B4-BE49-F238E27FC236}">
                <a16:creationId xmlns:a16="http://schemas.microsoft.com/office/drawing/2014/main" id="{3D25EB93-2CDA-4050-B918-F8FF2A68516A}"/>
              </a:ext>
            </a:extLst>
          </p:cNvPr>
          <p:cNvSpPr txBox="1">
            <a:spLocks/>
          </p:cNvSpPr>
          <p:nvPr/>
        </p:nvSpPr>
        <p:spPr>
          <a:xfrm>
            <a:off x="6968144" y="2568017"/>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spcBef>
                <a:spcPts val="0"/>
              </a:spcBef>
              <a:buNone/>
            </a:pPr>
            <a:r>
              <a:rPr lang="he-IL" sz="1800" dirty="0">
                <a:latin typeface="Calibri" panose="020F0502020204030204" pitchFamily="34" charset="0"/>
                <a:ea typeface="Times New Roman" panose="02020603050405020304" pitchFamily="18" charset="0"/>
                <a:cs typeface="Calibri Light" panose="020F0302020204030204" pitchFamily="34" charset="0"/>
              </a:rPr>
              <a:t>ניתן לראות שמרבית העובדים הם בוגרי תואר ראשון</a:t>
            </a:r>
          </a:p>
          <a:p>
            <a:endParaRPr lang="en-US" dirty="0"/>
          </a:p>
        </p:txBody>
      </p:sp>
      <p:sp>
        <p:nvSpPr>
          <p:cNvPr id="9" name="Title 7">
            <a:extLst>
              <a:ext uri="{FF2B5EF4-FFF2-40B4-BE49-F238E27FC236}">
                <a16:creationId xmlns:a16="http://schemas.microsoft.com/office/drawing/2014/main" id="{F22E2A7F-9438-4BA1-9DAA-AF4D254B9297}"/>
              </a:ext>
            </a:extLst>
          </p:cNvPr>
          <p:cNvSpPr txBox="1">
            <a:spLocks/>
          </p:cNvSpPr>
          <p:nvPr/>
        </p:nvSpPr>
        <p:spPr>
          <a:xfrm>
            <a:off x="1333277" y="1667904"/>
            <a:ext cx="4962525"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r"/>
            <a:r>
              <a:rPr lang="he-IL" sz="2000" dirty="0">
                <a:latin typeface="Segoe UI Semibold" panose="020B0702040204020203" pitchFamily="34" charset="0"/>
                <a:ea typeface="Tahoma" panose="020B0604030504040204" pitchFamily="34" charset="0"/>
                <a:cs typeface="Segoe UI Semibold" panose="020B0702040204020203" pitchFamily="34" charset="0"/>
              </a:rPr>
              <a:t>משתנה מסביר: </a:t>
            </a:r>
            <a:r>
              <a:rPr lang="he-IL" sz="2000" u="sng" dirty="0">
                <a:latin typeface="Segoe UI Semibold" panose="020B0702040204020203" pitchFamily="34" charset="0"/>
                <a:ea typeface="Tahoma" panose="020B0604030504040204" pitchFamily="34" charset="0"/>
                <a:cs typeface="Segoe UI Semibold" panose="020B0702040204020203" pitchFamily="34" charset="0"/>
              </a:rPr>
              <a:t>תחום השכלה</a:t>
            </a:r>
            <a:endParaRPr lang="en-US" sz="2000" u="sng" dirty="0">
              <a:latin typeface="Segoe UI Semibold" panose="020B0702040204020203" pitchFamily="34" charset="0"/>
              <a:ea typeface="Tahoma" panose="020B0604030504040204"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25C819CB-37F2-411E-9C9D-0F5CCEEB563E}"/>
              </a:ext>
            </a:extLst>
          </p:cNvPr>
          <p:cNvPicPr>
            <a:picLocks noChangeAspect="1"/>
          </p:cNvPicPr>
          <p:nvPr/>
        </p:nvPicPr>
        <p:blipFill>
          <a:blip r:embed="rId2"/>
          <a:stretch>
            <a:fillRect/>
          </a:stretch>
        </p:blipFill>
        <p:spPr>
          <a:xfrm>
            <a:off x="646634" y="2682575"/>
            <a:ext cx="4790516" cy="3781490"/>
          </a:xfrm>
          <a:prstGeom prst="rect">
            <a:avLst/>
          </a:prstGeom>
        </p:spPr>
      </p:pic>
      <p:pic>
        <p:nvPicPr>
          <p:cNvPr id="6" name="Picture 5">
            <a:extLst>
              <a:ext uri="{FF2B5EF4-FFF2-40B4-BE49-F238E27FC236}">
                <a16:creationId xmlns:a16="http://schemas.microsoft.com/office/drawing/2014/main" id="{CA1C68A4-CECF-4DE8-A089-38304F193F5F}"/>
              </a:ext>
            </a:extLst>
          </p:cNvPr>
          <p:cNvPicPr>
            <a:picLocks noChangeAspect="1"/>
          </p:cNvPicPr>
          <p:nvPr/>
        </p:nvPicPr>
        <p:blipFill>
          <a:blip r:embed="rId3"/>
          <a:stretch>
            <a:fillRect/>
          </a:stretch>
        </p:blipFill>
        <p:spPr>
          <a:xfrm>
            <a:off x="7008743" y="3530365"/>
            <a:ext cx="4762500" cy="2933700"/>
          </a:xfrm>
          <a:prstGeom prst="rect">
            <a:avLst/>
          </a:prstGeom>
        </p:spPr>
      </p:pic>
      <p:grpSp>
        <p:nvGrpSpPr>
          <p:cNvPr id="11" name="Group 10">
            <a:extLst>
              <a:ext uri="{FF2B5EF4-FFF2-40B4-BE49-F238E27FC236}">
                <a16:creationId xmlns:a16="http://schemas.microsoft.com/office/drawing/2014/main" id="{1B1E57D7-3C8F-44A6-93B6-B931F964C9F0}"/>
              </a:ext>
            </a:extLst>
          </p:cNvPr>
          <p:cNvGrpSpPr/>
          <p:nvPr/>
        </p:nvGrpSpPr>
        <p:grpSpPr>
          <a:xfrm>
            <a:off x="9708534" y="0"/>
            <a:ext cx="2483466" cy="420675"/>
            <a:chOff x="4178019" y="3008325"/>
            <a:chExt cx="7483990" cy="1042009"/>
          </a:xfrm>
        </p:grpSpPr>
        <p:sp>
          <p:nvSpPr>
            <p:cNvPr id="14" name="Freeform: Shape 13">
              <a:extLst>
                <a:ext uri="{FF2B5EF4-FFF2-40B4-BE49-F238E27FC236}">
                  <a16:creationId xmlns:a16="http://schemas.microsoft.com/office/drawing/2014/main" id="{D6D3CA9D-1348-4A5E-8765-A6757EEAFE67}"/>
                </a:ext>
              </a:extLst>
            </p:cNvPr>
            <p:cNvSpPr/>
            <p:nvPr/>
          </p:nvSpPr>
          <p:spPr>
            <a:xfrm>
              <a:off x="4178019" y="3112526"/>
              <a:ext cx="6962986" cy="833607"/>
            </a:xfrm>
            <a:custGeom>
              <a:avLst/>
              <a:gdLst>
                <a:gd name="connsiteX0" fmla="*/ 0 w 6962986"/>
                <a:gd name="connsiteY0" fmla="*/ 0 h 833607"/>
                <a:gd name="connsiteX1" fmla="*/ 6962986 w 6962986"/>
                <a:gd name="connsiteY1" fmla="*/ 0 h 833607"/>
                <a:gd name="connsiteX2" fmla="*/ 6962986 w 6962986"/>
                <a:gd name="connsiteY2" fmla="*/ 833607 h 833607"/>
                <a:gd name="connsiteX3" fmla="*/ 0 w 6962986"/>
                <a:gd name="connsiteY3" fmla="*/ 833607 h 833607"/>
                <a:gd name="connsiteX4" fmla="*/ 0 w 696298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986" h="833607">
                  <a:moveTo>
                    <a:pt x="0" y="0"/>
                  </a:moveTo>
                  <a:lnTo>
                    <a:pt x="6962986" y="0"/>
                  </a:lnTo>
                  <a:lnTo>
                    <a:pt x="6962986"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1500" kern="1200" dirty="0"/>
                <a:t>תיאור </a:t>
              </a:r>
              <a:r>
                <a:rPr lang="he-IL" sz="1500" dirty="0"/>
                <a:t>הנתונים</a:t>
              </a:r>
            </a:p>
          </p:txBody>
        </p:sp>
        <p:sp>
          <p:nvSpPr>
            <p:cNvPr id="15" name="Oval 14">
              <a:extLst>
                <a:ext uri="{FF2B5EF4-FFF2-40B4-BE49-F238E27FC236}">
                  <a16:creationId xmlns:a16="http://schemas.microsoft.com/office/drawing/2014/main" id="{77AFB358-B37D-46D2-ADB1-7EE576908C8D}"/>
                </a:ext>
              </a:extLst>
            </p:cNvPr>
            <p:cNvSpPr/>
            <p:nvPr/>
          </p:nvSpPr>
          <p:spPr>
            <a:xfrm>
              <a:off x="10620000" y="3008325"/>
              <a:ext cx="1042009" cy="1042009"/>
            </a:xfrm>
            <a:prstGeom prst="ellipse">
              <a:avLst/>
            </a:prstGeom>
            <a:blipFill rotWithShape="0">
              <a:blip r:embed="rId4"/>
              <a:srcRect/>
              <a:stretch>
                <a:fillRect l="-32000" r="-32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853329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621165"/>
            <a:ext cx="11002962" cy="823913"/>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חקר</a:t>
            </a:r>
            <a:r>
              <a:rPr lang="he-IL" sz="4400" dirty="0"/>
              <a:t> </a:t>
            </a:r>
            <a:r>
              <a:rPr lang="he-IL" sz="4400" dirty="0">
                <a:latin typeface="Segoe UI Semibold" panose="020B0702040204020203" pitchFamily="34" charset="0"/>
                <a:ea typeface="Tahoma" panose="020B0604030504040204" pitchFamily="34" charset="0"/>
                <a:cs typeface="Segoe UI Semibold" panose="020B0702040204020203" pitchFamily="34" charset="0"/>
              </a:rPr>
              <a:t>הנתונים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16</a:t>
            </a:fld>
            <a:endParaRPr lang="en-US" dirty="0"/>
          </a:p>
        </p:txBody>
      </p:sp>
      <p:sp>
        <p:nvSpPr>
          <p:cNvPr id="5" name="Title 7">
            <a:extLst>
              <a:ext uri="{FF2B5EF4-FFF2-40B4-BE49-F238E27FC236}">
                <a16:creationId xmlns:a16="http://schemas.microsoft.com/office/drawing/2014/main" id="{F5B6C40F-40EB-4341-9AFB-9242F0F91461}"/>
              </a:ext>
            </a:extLst>
          </p:cNvPr>
          <p:cNvSpPr txBox="1">
            <a:spLocks/>
          </p:cNvSpPr>
          <p:nvPr/>
        </p:nvSpPr>
        <p:spPr>
          <a:xfrm>
            <a:off x="7030692" y="1667904"/>
            <a:ext cx="4962525"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r"/>
            <a:endParaRPr lang="en-US" sz="2000" u="sng" dirty="0">
              <a:latin typeface="Segoe UI Semibold" panose="020B0702040204020203" pitchFamily="34" charset="0"/>
              <a:ea typeface="Tahoma" panose="020B0604030504040204"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0CDA8FF6-73EF-4DEB-A1CF-3480C1364585}"/>
              </a:ext>
            </a:extLst>
          </p:cNvPr>
          <p:cNvGrpSpPr/>
          <p:nvPr/>
        </p:nvGrpSpPr>
        <p:grpSpPr>
          <a:xfrm>
            <a:off x="9708534" y="24572"/>
            <a:ext cx="2483466" cy="365126"/>
            <a:chOff x="4178019" y="4258953"/>
            <a:chExt cx="7483990" cy="1042009"/>
          </a:xfrm>
        </p:grpSpPr>
        <p:sp>
          <p:nvSpPr>
            <p:cNvPr id="11" name="Freeform: Shape 10">
              <a:extLst>
                <a:ext uri="{FF2B5EF4-FFF2-40B4-BE49-F238E27FC236}">
                  <a16:creationId xmlns:a16="http://schemas.microsoft.com/office/drawing/2014/main" id="{911AF022-B24C-4B80-A1F2-0A46BA00D109}"/>
                </a:ext>
              </a:extLst>
            </p:cNvPr>
            <p:cNvSpPr/>
            <p:nvPr/>
          </p:nvSpPr>
          <p:spPr>
            <a:xfrm>
              <a:off x="4178019" y="4363155"/>
              <a:ext cx="6962984" cy="833608"/>
            </a:xfrm>
            <a:custGeom>
              <a:avLst/>
              <a:gdLst>
                <a:gd name="connsiteX0" fmla="*/ 0 w 6962986"/>
                <a:gd name="connsiteY0" fmla="*/ 0 h 833607"/>
                <a:gd name="connsiteX1" fmla="*/ 6962986 w 6962986"/>
                <a:gd name="connsiteY1" fmla="*/ 0 h 833607"/>
                <a:gd name="connsiteX2" fmla="*/ 6962986 w 6962986"/>
                <a:gd name="connsiteY2" fmla="*/ 833607 h 833607"/>
                <a:gd name="connsiteX3" fmla="*/ 0 w 6962986"/>
                <a:gd name="connsiteY3" fmla="*/ 833607 h 833607"/>
                <a:gd name="connsiteX4" fmla="*/ 0 w 696298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986" h="833607">
                  <a:moveTo>
                    <a:pt x="0" y="0"/>
                  </a:moveTo>
                  <a:lnTo>
                    <a:pt x="6962986" y="0"/>
                  </a:lnTo>
                  <a:lnTo>
                    <a:pt x="6962986"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1500" kern="1200" dirty="0"/>
                <a:t>חקר הנתונים</a:t>
              </a:r>
            </a:p>
          </p:txBody>
        </p:sp>
        <p:sp>
          <p:nvSpPr>
            <p:cNvPr id="13" name="Oval 12">
              <a:extLst>
                <a:ext uri="{FF2B5EF4-FFF2-40B4-BE49-F238E27FC236}">
                  <a16:creationId xmlns:a16="http://schemas.microsoft.com/office/drawing/2014/main" id="{47BA3044-4CAD-4A07-B359-A4B42C606069}"/>
                </a:ext>
              </a:extLst>
            </p:cNvPr>
            <p:cNvSpPr/>
            <p:nvPr/>
          </p:nvSpPr>
          <p:spPr>
            <a:xfrm>
              <a:off x="10620000" y="4258953"/>
              <a:ext cx="1042009" cy="1042009"/>
            </a:xfrm>
            <a:prstGeom prst="ellipse">
              <a:avLst/>
            </a:prstGeom>
            <a:blipFill rotWithShape="0">
              <a:blip r:embed="rId2"/>
              <a:srcRect/>
              <a:stretch>
                <a:fillRect l="-14000" r="-14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0" name="Title 7">
            <a:extLst>
              <a:ext uri="{FF2B5EF4-FFF2-40B4-BE49-F238E27FC236}">
                <a16:creationId xmlns:a16="http://schemas.microsoft.com/office/drawing/2014/main" id="{B00C17F2-52C0-466C-B4C9-3A8624F6FDC4}"/>
              </a:ext>
            </a:extLst>
          </p:cNvPr>
          <p:cNvSpPr txBox="1">
            <a:spLocks/>
          </p:cNvSpPr>
          <p:nvPr/>
        </p:nvSpPr>
        <p:spPr>
          <a:xfrm>
            <a:off x="5871411" y="1864588"/>
            <a:ext cx="6309949"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r"/>
            <a:r>
              <a:rPr lang="he-IL" sz="2000" dirty="0">
                <a:latin typeface="Segoe UI Semibold" panose="020B0702040204020203" pitchFamily="34" charset="0"/>
                <a:ea typeface="Tahoma" panose="020B0604030504040204" pitchFamily="34" charset="0"/>
                <a:cs typeface="Segoe UI Semibold" panose="020B0702040204020203" pitchFamily="34" charset="0"/>
              </a:rPr>
              <a:t>קשר בין משתנים נבחרים למשתנה המטרה</a:t>
            </a:r>
            <a:endParaRPr lang="en-US" sz="2000" u="sng" dirty="0">
              <a:latin typeface="Segoe UI Semibold" panose="020B0702040204020203" pitchFamily="34" charset="0"/>
              <a:ea typeface="Tahoma" panose="020B0604030504040204" pitchFamily="34" charset="0"/>
              <a:cs typeface="Segoe UI Semibold" panose="020B0702040204020203" pitchFamily="34" charset="0"/>
            </a:endParaRPr>
          </a:p>
        </p:txBody>
      </p:sp>
      <p:pic>
        <p:nvPicPr>
          <p:cNvPr id="8" name="Picture 7">
            <a:extLst>
              <a:ext uri="{FF2B5EF4-FFF2-40B4-BE49-F238E27FC236}">
                <a16:creationId xmlns:a16="http://schemas.microsoft.com/office/drawing/2014/main" id="{0C9DB603-DD1B-4A6B-8A3B-6E0E113D1B74}"/>
              </a:ext>
            </a:extLst>
          </p:cNvPr>
          <p:cNvPicPr>
            <a:picLocks noChangeAspect="1"/>
          </p:cNvPicPr>
          <p:nvPr/>
        </p:nvPicPr>
        <p:blipFill>
          <a:blip r:embed="rId3"/>
          <a:stretch>
            <a:fillRect/>
          </a:stretch>
        </p:blipFill>
        <p:spPr>
          <a:xfrm>
            <a:off x="594519" y="3124852"/>
            <a:ext cx="3349594" cy="2290234"/>
          </a:xfrm>
          <a:prstGeom prst="rect">
            <a:avLst/>
          </a:prstGeom>
        </p:spPr>
      </p:pic>
      <p:pic>
        <p:nvPicPr>
          <p:cNvPr id="22" name="Picture 21">
            <a:extLst>
              <a:ext uri="{FF2B5EF4-FFF2-40B4-BE49-F238E27FC236}">
                <a16:creationId xmlns:a16="http://schemas.microsoft.com/office/drawing/2014/main" id="{17BC614B-8420-4BCE-817B-29226DDAE2F5}"/>
              </a:ext>
            </a:extLst>
          </p:cNvPr>
          <p:cNvPicPr>
            <a:picLocks noChangeAspect="1"/>
          </p:cNvPicPr>
          <p:nvPr/>
        </p:nvPicPr>
        <p:blipFill>
          <a:blip r:embed="rId4"/>
          <a:stretch>
            <a:fillRect/>
          </a:stretch>
        </p:blipFill>
        <p:spPr>
          <a:xfrm>
            <a:off x="4514850" y="3124852"/>
            <a:ext cx="3162300" cy="2235766"/>
          </a:xfrm>
          <a:prstGeom prst="rect">
            <a:avLst/>
          </a:prstGeom>
        </p:spPr>
      </p:pic>
      <p:pic>
        <p:nvPicPr>
          <p:cNvPr id="24" name="Picture 23">
            <a:extLst>
              <a:ext uri="{FF2B5EF4-FFF2-40B4-BE49-F238E27FC236}">
                <a16:creationId xmlns:a16="http://schemas.microsoft.com/office/drawing/2014/main" id="{9DB6DB8A-277A-4FAD-B571-E4BB8D72D49C}"/>
              </a:ext>
            </a:extLst>
          </p:cNvPr>
          <p:cNvPicPr>
            <a:picLocks noChangeAspect="1"/>
          </p:cNvPicPr>
          <p:nvPr/>
        </p:nvPicPr>
        <p:blipFill>
          <a:blip r:embed="rId5"/>
          <a:stretch>
            <a:fillRect/>
          </a:stretch>
        </p:blipFill>
        <p:spPr>
          <a:xfrm>
            <a:off x="8320475" y="3124851"/>
            <a:ext cx="3349594" cy="2432189"/>
          </a:xfrm>
          <a:prstGeom prst="rect">
            <a:avLst/>
          </a:prstGeom>
        </p:spPr>
      </p:pic>
    </p:spTree>
    <p:extLst>
      <p:ext uri="{BB962C8B-B14F-4D97-AF65-F5344CB8AC3E}">
        <p14:creationId xmlns:p14="http://schemas.microsoft.com/office/powerpoint/2010/main" val="4184096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621165"/>
            <a:ext cx="11002962" cy="823913"/>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חקר</a:t>
            </a:r>
            <a:r>
              <a:rPr lang="he-IL" sz="4400" dirty="0"/>
              <a:t> </a:t>
            </a:r>
            <a:r>
              <a:rPr lang="he-IL" sz="4400" dirty="0">
                <a:latin typeface="Segoe UI Semibold" panose="020B0702040204020203" pitchFamily="34" charset="0"/>
                <a:ea typeface="Tahoma" panose="020B0604030504040204" pitchFamily="34" charset="0"/>
                <a:cs typeface="Segoe UI Semibold" panose="020B0702040204020203" pitchFamily="34" charset="0"/>
              </a:rPr>
              <a:t>הנתונים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17</a:t>
            </a:fld>
            <a:endParaRPr lang="en-US" dirty="0"/>
          </a:p>
        </p:txBody>
      </p:sp>
      <p:sp>
        <p:nvSpPr>
          <p:cNvPr id="5" name="Title 7">
            <a:extLst>
              <a:ext uri="{FF2B5EF4-FFF2-40B4-BE49-F238E27FC236}">
                <a16:creationId xmlns:a16="http://schemas.microsoft.com/office/drawing/2014/main" id="{F5B6C40F-40EB-4341-9AFB-9242F0F91461}"/>
              </a:ext>
            </a:extLst>
          </p:cNvPr>
          <p:cNvSpPr txBox="1">
            <a:spLocks/>
          </p:cNvSpPr>
          <p:nvPr/>
        </p:nvSpPr>
        <p:spPr>
          <a:xfrm>
            <a:off x="7030692" y="1667904"/>
            <a:ext cx="4962525"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r"/>
            <a:endParaRPr lang="en-US" sz="2000" u="sng" dirty="0">
              <a:latin typeface="Segoe UI Semibold" panose="020B0702040204020203" pitchFamily="34" charset="0"/>
              <a:ea typeface="Tahoma" panose="020B0604030504040204"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0CDA8FF6-73EF-4DEB-A1CF-3480C1364585}"/>
              </a:ext>
            </a:extLst>
          </p:cNvPr>
          <p:cNvGrpSpPr/>
          <p:nvPr/>
        </p:nvGrpSpPr>
        <p:grpSpPr>
          <a:xfrm>
            <a:off x="9708534" y="24572"/>
            <a:ext cx="2483466" cy="365126"/>
            <a:chOff x="4178019" y="4258953"/>
            <a:chExt cx="7483990" cy="1042009"/>
          </a:xfrm>
        </p:grpSpPr>
        <p:sp>
          <p:nvSpPr>
            <p:cNvPr id="11" name="Freeform: Shape 10">
              <a:extLst>
                <a:ext uri="{FF2B5EF4-FFF2-40B4-BE49-F238E27FC236}">
                  <a16:creationId xmlns:a16="http://schemas.microsoft.com/office/drawing/2014/main" id="{911AF022-B24C-4B80-A1F2-0A46BA00D109}"/>
                </a:ext>
              </a:extLst>
            </p:cNvPr>
            <p:cNvSpPr/>
            <p:nvPr/>
          </p:nvSpPr>
          <p:spPr>
            <a:xfrm>
              <a:off x="4178019" y="4363155"/>
              <a:ext cx="6962984" cy="833608"/>
            </a:xfrm>
            <a:custGeom>
              <a:avLst/>
              <a:gdLst>
                <a:gd name="connsiteX0" fmla="*/ 0 w 6962986"/>
                <a:gd name="connsiteY0" fmla="*/ 0 h 833607"/>
                <a:gd name="connsiteX1" fmla="*/ 6962986 w 6962986"/>
                <a:gd name="connsiteY1" fmla="*/ 0 h 833607"/>
                <a:gd name="connsiteX2" fmla="*/ 6962986 w 6962986"/>
                <a:gd name="connsiteY2" fmla="*/ 833607 h 833607"/>
                <a:gd name="connsiteX3" fmla="*/ 0 w 6962986"/>
                <a:gd name="connsiteY3" fmla="*/ 833607 h 833607"/>
                <a:gd name="connsiteX4" fmla="*/ 0 w 696298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986" h="833607">
                  <a:moveTo>
                    <a:pt x="0" y="0"/>
                  </a:moveTo>
                  <a:lnTo>
                    <a:pt x="6962986" y="0"/>
                  </a:lnTo>
                  <a:lnTo>
                    <a:pt x="6962986"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1500" kern="1200" dirty="0"/>
                <a:t>חקר הנתונים</a:t>
              </a:r>
            </a:p>
          </p:txBody>
        </p:sp>
        <p:sp>
          <p:nvSpPr>
            <p:cNvPr id="13" name="Oval 12">
              <a:extLst>
                <a:ext uri="{FF2B5EF4-FFF2-40B4-BE49-F238E27FC236}">
                  <a16:creationId xmlns:a16="http://schemas.microsoft.com/office/drawing/2014/main" id="{47BA3044-4CAD-4A07-B359-A4B42C606069}"/>
                </a:ext>
              </a:extLst>
            </p:cNvPr>
            <p:cNvSpPr/>
            <p:nvPr/>
          </p:nvSpPr>
          <p:spPr>
            <a:xfrm>
              <a:off x="10620000" y="4258953"/>
              <a:ext cx="1042009" cy="1042009"/>
            </a:xfrm>
            <a:prstGeom prst="ellipse">
              <a:avLst/>
            </a:prstGeom>
            <a:blipFill rotWithShape="0">
              <a:blip r:embed="rId2"/>
              <a:srcRect/>
              <a:stretch>
                <a:fillRect l="-14000" r="-14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19" name="Title 7">
            <a:extLst>
              <a:ext uri="{FF2B5EF4-FFF2-40B4-BE49-F238E27FC236}">
                <a16:creationId xmlns:a16="http://schemas.microsoft.com/office/drawing/2014/main" id="{59C0B055-C016-4D4C-8E4B-B0A74447D524}"/>
              </a:ext>
            </a:extLst>
          </p:cNvPr>
          <p:cNvSpPr txBox="1">
            <a:spLocks/>
          </p:cNvSpPr>
          <p:nvPr/>
        </p:nvSpPr>
        <p:spPr>
          <a:xfrm>
            <a:off x="4516916" y="1820304"/>
            <a:ext cx="7628701"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r"/>
            <a:r>
              <a:rPr lang="he-IL" sz="2000" dirty="0">
                <a:latin typeface="Segoe UI Semibold" panose="020B0702040204020203" pitchFamily="34" charset="0"/>
                <a:ea typeface="Tahoma" panose="020B0604030504040204" pitchFamily="34" charset="0"/>
                <a:cs typeface="Segoe UI Semibold" panose="020B0702040204020203" pitchFamily="34" charset="0"/>
              </a:rPr>
              <a:t>קשר בין המתשנים לבין עצמם</a:t>
            </a:r>
          </a:p>
          <a:p>
            <a:pPr algn="r"/>
            <a:r>
              <a:rPr lang="he-IL" sz="2000" dirty="0">
                <a:latin typeface="Segoe UI Semibold" panose="020B0702040204020203" pitchFamily="34" charset="0"/>
                <a:ea typeface="Tahoma" panose="020B0604030504040204" pitchFamily="34" charset="0"/>
                <a:cs typeface="Segoe UI Semibold" panose="020B0702040204020203" pitchFamily="34" charset="0"/>
              </a:rPr>
              <a:t>(בוצע לאחר המרת המשתנים)</a:t>
            </a:r>
            <a:r>
              <a:rPr lang="en-US" sz="2000" dirty="0">
                <a:latin typeface="Segoe UI Semibold" panose="020B0702040204020203" pitchFamily="34" charset="0"/>
                <a:ea typeface="Tahoma" panose="020B0604030504040204" pitchFamily="34" charset="0"/>
                <a:cs typeface="Segoe UI Semibold" panose="020B0702040204020203" pitchFamily="34" charset="0"/>
              </a:rPr>
              <a:t> </a:t>
            </a:r>
            <a:endParaRPr lang="en-US" sz="2000" u="sng" dirty="0">
              <a:latin typeface="Segoe UI Semibold" panose="020B0702040204020203" pitchFamily="34" charset="0"/>
              <a:ea typeface="Tahoma" panose="020B0604030504040204" pitchFamily="34" charset="0"/>
              <a:cs typeface="Segoe UI Semibold" panose="020B0702040204020203" pitchFamily="34" charset="0"/>
            </a:endParaRPr>
          </a:p>
        </p:txBody>
      </p:sp>
    </p:spTree>
    <p:extLst>
      <p:ext uri="{BB962C8B-B14F-4D97-AF65-F5344CB8AC3E}">
        <p14:creationId xmlns:p14="http://schemas.microsoft.com/office/powerpoint/2010/main" val="2673718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393935"/>
            <a:ext cx="11002962" cy="823913"/>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איכות הנתונים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18</a:t>
            </a:fld>
            <a:endParaRPr lang="en-US" dirty="0"/>
          </a:p>
        </p:txBody>
      </p:sp>
      <p:sp>
        <p:nvSpPr>
          <p:cNvPr id="6" name="Content Placeholder 8">
            <a:extLst>
              <a:ext uri="{FF2B5EF4-FFF2-40B4-BE49-F238E27FC236}">
                <a16:creationId xmlns:a16="http://schemas.microsoft.com/office/drawing/2014/main" id="{CB4AA8DF-A9D9-42D7-AD66-A3C214C421E7}"/>
              </a:ext>
            </a:extLst>
          </p:cNvPr>
          <p:cNvSpPr txBox="1">
            <a:spLocks/>
          </p:cNvSpPr>
          <p:nvPr/>
        </p:nvSpPr>
        <p:spPr>
          <a:xfrm>
            <a:off x="5220929" y="1666875"/>
            <a:ext cx="6466245" cy="4002405"/>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dirty="0">
                <a:solidFill>
                  <a:srgbClr val="000000"/>
                </a:solidFill>
                <a:latin typeface="Assistant" pitchFamily="2" charset="-79"/>
                <a:cs typeface="Assistant" pitchFamily="2" charset="-79"/>
              </a:rPr>
              <a:t>אין ערכים חסרים </a:t>
            </a:r>
          </a:p>
          <a:p>
            <a:pPr algn="r" rtl="1"/>
            <a:r>
              <a:rPr lang="he-IL" dirty="0">
                <a:solidFill>
                  <a:srgbClr val="000000"/>
                </a:solidFill>
                <a:latin typeface="Assistant" pitchFamily="2" charset="-79"/>
                <a:cs typeface="Assistant" pitchFamily="2" charset="-79"/>
              </a:rPr>
              <a:t>אין ערכי '0’ ,</a:t>
            </a:r>
            <a:r>
              <a:rPr lang="en-US" dirty="0">
                <a:solidFill>
                  <a:srgbClr val="000000"/>
                </a:solidFill>
                <a:latin typeface="Assistant" pitchFamily="2" charset="-79"/>
                <a:cs typeface="Assistant" pitchFamily="2" charset="-79"/>
              </a:rPr>
              <a:t>  ‘</a:t>
            </a:r>
            <a:r>
              <a:rPr lang="en-US" dirty="0" err="1">
                <a:solidFill>
                  <a:srgbClr val="000000"/>
                </a:solidFill>
                <a:latin typeface="Assistant" pitchFamily="2" charset="-79"/>
                <a:cs typeface="Assistant" pitchFamily="2" charset="-79"/>
              </a:rPr>
              <a:t>None’,‘N</a:t>
            </a:r>
            <a:r>
              <a:rPr lang="en-US" dirty="0">
                <a:solidFill>
                  <a:srgbClr val="000000"/>
                </a:solidFill>
                <a:latin typeface="Assistant" pitchFamily="2" charset="-79"/>
                <a:cs typeface="Assistant" pitchFamily="2" charset="-79"/>
              </a:rPr>
              <a:t>/A’</a:t>
            </a:r>
            <a:r>
              <a:rPr lang="he-IL" dirty="0">
                <a:solidFill>
                  <a:srgbClr val="000000"/>
                </a:solidFill>
                <a:latin typeface="Assistant" pitchFamily="2" charset="-79"/>
                <a:cs typeface="Assistant" pitchFamily="2" charset="-79"/>
              </a:rPr>
              <a:t>(עד כדי מקומות הגיוניים, לדוגמא 0 שנים בחברה)</a:t>
            </a:r>
          </a:p>
          <a:p>
            <a:pPr algn="r" rtl="1"/>
            <a:r>
              <a:rPr lang="he-IL" dirty="0">
                <a:solidFill>
                  <a:srgbClr val="000000"/>
                </a:solidFill>
                <a:latin typeface="Assistant" pitchFamily="2" charset="-79"/>
                <a:cs typeface="Assistant" pitchFamily="2" charset="-79"/>
              </a:rPr>
              <a:t>במעט הפיצ'רים שלא ידענו את משמעותם בעולם העסקי חיפוש מהיר בגוגל פתר את השאלה. </a:t>
            </a:r>
          </a:p>
          <a:p>
            <a:pPr algn="r" rtl="1"/>
            <a:r>
              <a:rPr lang="he-IL" dirty="0">
                <a:solidFill>
                  <a:srgbClr val="000000"/>
                </a:solidFill>
                <a:latin typeface="Assistant" pitchFamily="2" charset="-79"/>
                <a:cs typeface="Assistant" pitchFamily="2" charset="-79"/>
              </a:rPr>
              <a:t>טווחי הנתונים שהתקבלו עבור המתשנים מסבירים את הדעת (לא היה גיל 230 וכו') </a:t>
            </a:r>
          </a:p>
          <a:p>
            <a:pPr algn="r" rtl="1"/>
            <a:r>
              <a:rPr lang="he-IL" dirty="0">
                <a:solidFill>
                  <a:srgbClr val="000000"/>
                </a:solidFill>
                <a:latin typeface="Assistant" pitchFamily="2" charset="-79"/>
                <a:cs typeface="Assistant" pitchFamily="2" charset="-79"/>
              </a:rPr>
              <a:t>היו פ'יצרים שנמדדו על בסיס הערכה עצמית והערכת המנהל, ניתן לראות בהם שכל העובדים קיבלו/נתנו ציונים גבוהים (גורם לתהות האם מהימן מספיק?). </a:t>
            </a:r>
          </a:p>
          <a:p>
            <a:pPr marL="0" indent="0" algn="r" rtl="1">
              <a:buNone/>
            </a:pPr>
            <a:endParaRPr lang="he-IL" dirty="0">
              <a:solidFill>
                <a:srgbClr val="000000"/>
              </a:solidFill>
              <a:latin typeface="Assistant" pitchFamily="2" charset="-79"/>
              <a:cs typeface="Assistant" pitchFamily="2" charset="-79"/>
            </a:endParaRPr>
          </a:p>
          <a:p>
            <a:pPr marL="0" indent="0" algn="r">
              <a:buFont typeface="Arial" panose="020B0604020202020204" pitchFamily="34" charset="0"/>
              <a:buNone/>
            </a:pPr>
            <a:endParaRPr lang="en-US" dirty="0"/>
          </a:p>
        </p:txBody>
      </p:sp>
      <p:grpSp>
        <p:nvGrpSpPr>
          <p:cNvPr id="4" name="Group 3">
            <a:extLst>
              <a:ext uri="{FF2B5EF4-FFF2-40B4-BE49-F238E27FC236}">
                <a16:creationId xmlns:a16="http://schemas.microsoft.com/office/drawing/2014/main" id="{8D9D7CEC-24DF-437C-8158-78A4B694AD8A}"/>
              </a:ext>
            </a:extLst>
          </p:cNvPr>
          <p:cNvGrpSpPr/>
          <p:nvPr/>
        </p:nvGrpSpPr>
        <p:grpSpPr>
          <a:xfrm>
            <a:off x="9708535" y="0"/>
            <a:ext cx="2483466" cy="365126"/>
            <a:chOff x="4178019" y="5509582"/>
            <a:chExt cx="7961917" cy="1042009"/>
          </a:xfrm>
        </p:grpSpPr>
        <p:sp>
          <p:nvSpPr>
            <p:cNvPr id="7" name="Freeform: Shape 6">
              <a:extLst>
                <a:ext uri="{FF2B5EF4-FFF2-40B4-BE49-F238E27FC236}">
                  <a16:creationId xmlns:a16="http://schemas.microsoft.com/office/drawing/2014/main" id="{9D92F91D-5D8A-46C5-947F-317A372BB9EC}"/>
                </a:ext>
              </a:extLst>
            </p:cNvPr>
            <p:cNvSpPr/>
            <p:nvPr/>
          </p:nvSpPr>
          <p:spPr>
            <a:xfrm>
              <a:off x="4178019" y="5613783"/>
              <a:ext cx="7440913" cy="833607"/>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1500" kern="1200" dirty="0"/>
                <a:t>איכות הנתונים</a:t>
              </a:r>
              <a:endParaRPr lang="en-US" sz="1500" kern="1200" dirty="0"/>
            </a:p>
          </p:txBody>
        </p:sp>
        <p:sp>
          <p:nvSpPr>
            <p:cNvPr id="8" name="Oval 7">
              <a:extLst>
                <a:ext uri="{FF2B5EF4-FFF2-40B4-BE49-F238E27FC236}">
                  <a16:creationId xmlns:a16="http://schemas.microsoft.com/office/drawing/2014/main" id="{B8CDF16B-35BE-4B75-8002-573D1717511B}"/>
                </a:ext>
              </a:extLst>
            </p:cNvPr>
            <p:cNvSpPr/>
            <p:nvPr/>
          </p:nvSpPr>
          <p:spPr>
            <a:xfrm>
              <a:off x="11097927" y="5509582"/>
              <a:ext cx="1042009" cy="1042009"/>
            </a:xfrm>
            <a:prstGeom prst="ellipse">
              <a:avLst/>
            </a:prstGeom>
            <a:blipFill rotWithShape="0">
              <a:blip r:embed="rId2"/>
              <a:srcRect/>
              <a:stretch>
                <a:fillRect/>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571288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735782" y="2262871"/>
            <a:ext cx="5611668" cy="1661297"/>
          </a:xfrm>
        </p:spPr>
        <p:txBody>
          <a:bodyPr>
            <a:normAutofit fontScale="90000"/>
          </a:bodyPr>
          <a:lstStyle/>
          <a:p>
            <a:pPr algn="ctr"/>
            <a:r>
              <a:rPr lang="he-IL" dirty="0">
                <a:latin typeface="Tahoma" panose="020B0604030504040204" pitchFamily="34" charset="0"/>
                <a:ea typeface="Tahoma" panose="020B0604030504040204" pitchFamily="34" charset="0"/>
                <a:cs typeface="Tahoma" panose="020B0604030504040204" pitchFamily="34" charset="0"/>
              </a:rPr>
              <a:t>3.הכנת הנתונים</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660589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422A788-9316-4EAD-8C71-63EBEF7CAACF}"/>
              </a:ext>
            </a:extLst>
          </p:cNvPr>
          <p:cNvPicPr>
            <a:picLocks noChangeAspect="1"/>
          </p:cNvPicPr>
          <p:nvPr/>
        </p:nvPicPr>
        <p:blipFill>
          <a:blip r:embed="rId2"/>
          <a:stretch>
            <a:fillRect/>
          </a:stretch>
        </p:blipFill>
        <p:spPr>
          <a:xfrm>
            <a:off x="6193584" y="885827"/>
            <a:ext cx="5200215" cy="5239512"/>
          </a:xfrm>
          <a:prstGeom prst="rect">
            <a:avLst/>
          </a:prstGeom>
        </p:spPr>
      </p:pic>
      <p:sp>
        <p:nvSpPr>
          <p:cNvPr id="58" name="Freeform: Shape 57">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3E2F6C7A-3017-4FF7-926D-5792BA3B5359}"/>
              </a:ext>
            </a:extLst>
          </p:cNvPr>
          <p:cNvSpPr>
            <a:spLocks noGrp="1"/>
          </p:cNvSpPr>
          <p:nvPr>
            <p:ph type="title"/>
          </p:nvPr>
        </p:nvSpPr>
        <p:spPr>
          <a:xfrm>
            <a:off x="804672" y="338328"/>
            <a:ext cx="3877056" cy="2249424"/>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CRISP-DM</a:t>
            </a:r>
          </a:p>
        </p:txBody>
      </p:sp>
      <p:sp>
        <p:nvSpPr>
          <p:cNvPr id="4" name="Slide Number Placeholder 3">
            <a:extLst>
              <a:ext uri="{FF2B5EF4-FFF2-40B4-BE49-F238E27FC236}">
                <a16:creationId xmlns:a16="http://schemas.microsoft.com/office/drawing/2014/main" id="{5B936FD9-6976-479C-95E3-DC347CC8D917}"/>
              </a:ext>
            </a:extLst>
          </p:cNvPr>
          <p:cNvSpPr>
            <a:spLocks noGrp="1"/>
          </p:cNvSpPr>
          <p:nvPr>
            <p:ph type="sldNum" sz="quarter" idx="11"/>
          </p:nvPr>
        </p:nvSpPr>
        <p:spPr>
          <a:xfrm>
            <a:off x="10925174" y="6356350"/>
            <a:ext cx="428625" cy="365125"/>
          </a:xfrm>
        </p:spPr>
        <p:txBody>
          <a:bodyPr vert="horz" lIns="91440" tIns="45720" rIns="91440" bIns="45720" rtlCol="0" anchor="ctr">
            <a:normAutofit/>
          </a:bodyPr>
          <a:lstStyle/>
          <a:p>
            <a:pPr>
              <a:spcAft>
                <a:spcPts val="600"/>
              </a:spcAft>
            </a:pPr>
            <a:fld id="{8C2E478F-E849-4A8C-AF1F-CBCC78A7CBFA}" type="slidenum">
              <a:rPr lang="en-US">
                <a:solidFill>
                  <a:schemeClr val="bg1">
                    <a:alpha val="80000"/>
                  </a:schemeClr>
                </a:solidFill>
              </a:rPr>
              <a:pPr>
                <a:spcAft>
                  <a:spcPts val="600"/>
                </a:spcAft>
              </a:pPr>
              <a:t>2</a:t>
            </a:fld>
            <a:endParaRPr lang="en-US">
              <a:solidFill>
                <a:schemeClr val="bg1">
                  <a:alpha val="80000"/>
                </a:schemeClr>
              </a:solidFill>
            </a:endParaRPr>
          </a:p>
        </p:txBody>
      </p:sp>
    </p:spTree>
    <p:extLst>
      <p:ext uri="{BB962C8B-B14F-4D97-AF65-F5344CB8AC3E}">
        <p14:creationId xmlns:p14="http://schemas.microsoft.com/office/powerpoint/2010/main" val="2213658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1" name="Freeform: Shape 2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BA988E85-4F7D-474C-BD5A-255DF90F75E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20</a:t>
            </a:fld>
            <a:endParaRPr lang="en-US"/>
          </a:p>
        </p:txBody>
      </p:sp>
      <p:sp>
        <p:nvSpPr>
          <p:cNvPr id="3" name="Block Arc 2">
            <a:extLst>
              <a:ext uri="{FF2B5EF4-FFF2-40B4-BE49-F238E27FC236}">
                <a16:creationId xmlns:a16="http://schemas.microsoft.com/office/drawing/2014/main" id="{1BF3288A-6FBC-4772-A8D8-B056CC5745E7}"/>
              </a:ext>
            </a:extLst>
          </p:cNvPr>
          <p:cNvSpPr/>
          <p:nvPr/>
        </p:nvSpPr>
        <p:spPr>
          <a:xfrm>
            <a:off x="11062929" y="507901"/>
            <a:ext cx="7293488" cy="7293488"/>
          </a:xfrm>
          <a:prstGeom prst="blockArc">
            <a:avLst>
              <a:gd name="adj1" fmla="val 8100000"/>
              <a:gd name="adj2" fmla="val 13500000"/>
              <a:gd name="adj3" fmla="val 296"/>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 name="Freeform: Shape 3">
            <a:extLst>
              <a:ext uri="{FF2B5EF4-FFF2-40B4-BE49-F238E27FC236}">
                <a16:creationId xmlns:a16="http://schemas.microsoft.com/office/drawing/2014/main" id="{F5BD8751-8D41-4EF3-BFE8-30E1D43D2F92}"/>
              </a:ext>
            </a:extLst>
          </p:cNvPr>
          <p:cNvSpPr/>
          <p:nvPr/>
        </p:nvSpPr>
        <p:spPr>
          <a:xfrm>
            <a:off x="4178019" y="1861898"/>
            <a:ext cx="7440913" cy="833607"/>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020" tIns="33020" rIns="661676" bIns="33020" numCol="1" spcCol="1270" anchor="t" anchorCtr="0">
            <a:noAutofit/>
          </a:bodyPr>
          <a:lstStyle/>
          <a:p>
            <a:pPr marL="0" lvl="0" indent="0" algn="r" defTabSz="577850">
              <a:lnSpc>
                <a:spcPct val="90000"/>
              </a:lnSpc>
              <a:spcBef>
                <a:spcPct val="0"/>
              </a:spcBef>
              <a:spcAft>
                <a:spcPct val="35000"/>
              </a:spcAft>
              <a:buNone/>
            </a:pPr>
            <a:r>
              <a:rPr lang="he-IL" sz="1300" kern="1200" dirty="0"/>
              <a:t>ניקוי סט הנתונים</a:t>
            </a:r>
            <a:endParaRPr lang="en-US" sz="1300" kern="1200" dirty="0"/>
          </a:p>
          <a:p>
            <a:pPr marL="57150" lvl="1" indent="-57150" algn="r" defTabSz="444500" rtl="1">
              <a:lnSpc>
                <a:spcPct val="90000"/>
              </a:lnSpc>
              <a:spcBef>
                <a:spcPct val="0"/>
              </a:spcBef>
              <a:spcAft>
                <a:spcPct val="15000"/>
              </a:spcAft>
              <a:buChar char="•"/>
            </a:pPr>
            <a:r>
              <a:rPr lang="he-IL" sz="1000" kern="1200" dirty="0"/>
              <a:t>אין ערכים חסרים ולא הגיוניים</a:t>
            </a:r>
            <a:endParaRPr lang="en-US" sz="1000" kern="1200" dirty="0"/>
          </a:p>
          <a:p>
            <a:pPr marL="57150" lvl="1" indent="-57150" algn="r" defTabSz="444500" rtl="1">
              <a:lnSpc>
                <a:spcPct val="90000"/>
              </a:lnSpc>
              <a:spcBef>
                <a:spcPct val="0"/>
              </a:spcBef>
              <a:spcAft>
                <a:spcPct val="15000"/>
              </a:spcAft>
              <a:buChar char="•"/>
            </a:pPr>
            <a:r>
              <a:rPr lang="he-IL" sz="1000" kern="1200" dirty="0"/>
              <a:t>בדיקה האם יש רשומות כפולות</a:t>
            </a:r>
            <a:endParaRPr lang="en-US" sz="1000" kern="1200" dirty="0"/>
          </a:p>
          <a:p>
            <a:pPr marL="57150" lvl="1" indent="-57150" algn="r" defTabSz="444500" rtl="1">
              <a:lnSpc>
                <a:spcPct val="90000"/>
              </a:lnSpc>
              <a:spcBef>
                <a:spcPct val="0"/>
              </a:spcBef>
              <a:spcAft>
                <a:spcPct val="15000"/>
              </a:spcAft>
              <a:buChar char="•"/>
            </a:pPr>
            <a:r>
              <a:rPr lang="he-IL" sz="1000" kern="1200" dirty="0"/>
              <a:t>הורדת פיצ'רים שאינם תורמים מידע</a:t>
            </a:r>
            <a:endParaRPr lang="en-US" sz="1000" kern="1200" dirty="0"/>
          </a:p>
        </p:txBody>
      </p:sp>
      <p:sp>
        <p:nvSpPr>
          <p:cNvPr id="6" name="Oval 5">
            <a:extLst>
              <a:ext uri="{FF2B5EF4-FFF2-40B4-BE49-F238E27FC236}">
                <a16:creationId xmlns:a16="http://schemas.microsoft.com/office/drawing/2014/main" id="{B0AD2FD1-1669-4695-ADDD-742735498493}"/>
              </a:ext>
            </a:extLst>
          </p:cNvPr>
          <p:cNvSpPr/>
          <p:nvPr/>
        </p:nvSpPr>
        <p:spPr>
          <a:xfrm>
            <a:off x="11097927" y="1757697"/>
            <a:ext cx="1042009" cy="1042009"/>
          </a:xfrm>
          <a:prstGeom prst="ellipse">
            <a:avLst/>
          </a:prstGeom>
          <a:blipFill rotWithShape="0">
            <a:blip r:embed="rId2"/>
            <a:srcRect/>
            <a:stretch>
              <a:fillRect t="-3000" b="-3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30BE6ECB-77E5-49F5-9A65-6E36DDB47E38}"/>
              </a:ext>
            </a:extLst>
          </p:cNvPr>
          <p:cNvSpPr/>
          <p:nvPr/>
        </p:nvSpPr>
        <p:spPr>
          <a:xfrm>
            <a:off x="4178019" y="3112526"/>
            <a:ext cx="6962986" cy="833607"/>
          </a:xfrm>
          <a:custGeom>
            <a:avLst/>
            <a:gdLst>
              <a:gd name="connsiteX0" fmla="*/ 0 w 6962986"/>
              <a:gd name="connsiteY0" fmla="*/ 0 h 833607"/>
              <a:gd name="connsiteX1" fmla="*/ 6962986 w 6962986"/>
              <a:gd name="connsiteY1" fmla="*/ 0 h 833607"/>
              <a:gd name="connsiteX2" fmla="*/ 6962986 w 6962986"/>
              <a:gd name="connsiteY2" fmla="*/ 833607 h 833607"/>
              <a:gd name="connsiteX3" fmla="*/ 0 w 6962986"/>
              <a:gd name="connsiteY3" fmla="*/ 833607 h 833607"/>
              <a:gd name="connsiteX4" fmla="*/ 0 w 696298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986" h="833607">
                <a:moveTo>
                  <a:pt x="0" y="0"/>
                </a:moveTo>
                <a:lnTo>
                  <a:pt x="6962986" y="0"/>
                </a:lnTo>
                <a:lnTo>
                  <a:pt x="6962986"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020" tIns="33020" rIns="661676" bIns="33020" numCol="1" spcCol="1270" anchor="t" anchorCtr="0">
            <a:noAutofit/>
          </a:bodyPr>
          <a:lstStyle/>
          <a:p>
            <a:pPr marL="0" lvl="0" indent="0" algn="r" defTabSz="577850">
              <a:lnSpc>
                <a:spcPct val="90000"/>
              </a:lnSpc>
              <a:spcBef>
                <a:spcPct val="0"/>
              </a:spcBef>
              <a:spcAft>
                <a:spcPct val="35000"/>
              </a:spcAft>
              <a:buNone/>
            </a:pPr>
            <a:r>
              <a:rPr lang="he-IL" sz="1300" kern="1200" dirty="0"/>
              <a:t>שינוי פורמט הנתונים</a:t>
            </a:r>
            <a:endParaRPr lang="en-US" sz="1300" kern="1200" dirty="0"/>
          </a:p>
          <a:p>
            <a:pPr marL="57150" lvl="1" indent="-57150" algn="r" defTabSz="444500" rtl="1">
              <a:lnSpc>
                <a:spcPct val="90000"/>
              </a:lnSpc>
              <a:spcBef>
                <a:spcPct val="0"/>
              </a:spcBef>
              <a:spcAft>
                <a:spcPct val="15000"/>
              </a:spcAft>
              <a:buChar char="•"/>
            </a:pPr>
            <a:r>
              <a:rPr lang="he-IL" sz="1000" kern="1200" dirty="0"/>
              <a:t>המרות נתונים</a:t>
            </a:r>
            <a:endParaRPr lang="en-US" sz="1000" kern="1200" dirty="0"/>
          </a:p>
          <a:p>
            <a:pPr marL="57150" lvl="1" indent="-57150" algn="r" defTabSz="444500" rtl="1">
              <a:lnSpc>
                <a:spcPct val="90000"/>
              </a:lnSpc>
              <a:spcBef>
                <a:spcPct val="0"/>
              </a:spcBef>
              <a:spcAft>
                <a:spcPct val="15000"/>
              </a:spcAft>
              <a:buChar char="•"/>
            </a:pPr>
            <a:r>
              <a:rPr lang="he-IL" sz="1000" kern="1200" dirty="0"/>
              <a:t>נורמליזציה</a:t>
            </a:r>
            <a:endParaRPr lang="en-US" sz="1000" kern="1200" dirty="0"/>
          </a:p>
        </p:txBody>
      </p:sp>
      <p:sp>
        <p:nvSpPr>
          <p:cNvPr id="8" name="Oval 7">
            <a:extLst>
              <a:ext uri="{FF2B5EF4-FFF2-40B4-BE49-F238E27FC236}">
                <a16:creationId xmlns:a16="http://schemas.microsoft.com/office/drawing/2014/main" id="{B020B409-0561-4D0D-BF2A-4931409A61A2}"/>
              </a:ext>
            </a:extLst>
          </p:cNvPr>
          <p:cNvSpPr/>
          <p:nvPr/>
        </p:nvSpPr>
        <p:spPr>
          <a:xfrm>
            <a:off x="10620000" y="3008325"/>
            <a:ext cx="1042009" cy="1042009"/>
          </a:xfrm>
          <a:prstGeom prst="ellipse">
            <a:avLst/>
          </a:prstGeom>
          <a:blipFill rotWithShape="0">
            <a:blip r:embed="rId3"/>
            <a:srcRect/>
            <a:stretch>
              <a:fillRect l="-11000" r="-11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16E7D259-E031-4504-A8FD-F0DF7B615DAE}"/>
              </a:ext>
            </a:extLst>
          </p:cNvPr>
          <p:cNvSpPr/>
          <p:nvPr/>
        </p:nvSpPr>
        <p:spPr>
          <a:xfrm>
            <a:off x="4178019" y="4363154"/>
            <a:ext cx="6962986" cy="833607"/>
          </a:xfrm>
          <a:custGeom>
            <a:avLst/>
            <a:gdLst>
              <a:gd name="connsiteX0" fmla="*/ 0 w 6962986"/>
              <a:gd name="connsiteY0" fmla="*/ 0 h 833607"/>
              <a:gd name="connsiteX1" fmla="*/ 6962986 w 6962986"/>
              <a:gd name="connsiteY1" fmla="*/ 0 h 833607"/>
              <a:gd name="connsiteX2" fmla="*/ 6962986 w 6962986"/>
              <a:gd name="connsiteY2" fmla="*/ 833607 h 833607"/>
              <a:gd name="connsiteX3" fmla="*/ 0 w 6962986"/>
              <a:gd name="connsiteY3" fmla="*/ 833607 h 833607"/>
              <a:gd name="connsiteX4" fmla="*/ 0 w 696298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986" h="833607">
                <a:moveTo>
                  <a:pt x="0" y="0"/>
                </a:moveTo>
                <a:lnTo>
                  <a:pt x="6962986" y="0"/>
                </a:lnTo>
                <a:lnTo>
                  <a:pt x="6962986"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020" tIns="33020" rIns="661676" bIns="33020" numCol="1" spcCol="1270" anchor="ctr" anchorCtr="0">
            <a:noAutofit/>
          </a:bodyPr>
          <a:lstStyle/>
          <a:p>
            <a:pPr marL="0" lvl="0" indent="0" algn="r" defTabSz="577850">
              <a:lnSpc>
                <a:spcPct val="90000"/>
              </a:lnSpc>
              <a:spcBef>
                <a:spcPct val="0"/>
              </a:spcBef>
              <a:spcAft>
                <a:spcPct val="35000"/>
              </a:spcAft>
              <a:buNone/>
            </a:pPr>
            <a:r>
              <a:rPr lang="he-IL" sz="1300" kern="1200" dirty="0"/>
              <a:t>יצירת משתנים חדשים</a:t>
            </a:r>
            <a:endParaRPr lang="en-US" sz="1300" kern="1200" dirty="0"/>
          </a:p>
        </p:txBody>
      </p:sp>
      <p:sp>
        <p:nvSpPr>
          <p:cNvPr id="10" name="Oval 9">
            <a:extLst>
              <a:ext uri="{FF2B5EF4-FFF2-40B4-BE49-F238E27FC236}">
                <a16:creationId xmlns:a16="http://schemas.microsoft.com/office/drawing/2014/main" id="{EFAEC592-C25F-4987-AA88-10F7CC5BEE3D}"/>
              </a:ext>
            </a:extLst>
          </p:cNvPr>
          <p:cNvSpPr/>
          <p:nvPr/>
        </p:nvSpPr>
        <p:spPr>
          <a:xfrm>
            <a:off x="10620000" y="4258953"/>
            <a:ext cx="1042009" cy="1042009"/>
          </a:xfrm>
          <a:prstGeom prst="ellipse">
            <a:avLst/>
          </a:prstGeom>
          <a:blipFill rotWithShape="0">
            <a:blip r:embed="rId4"/>
            <a:srcRect/>
            <a:stretch>
              <a:fillRect l="-25000" r="-25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65192EAF-AA23-488B-87FB-B12E4858C9F8}"/>
              </a:ext>
            </a:extLst>
          </p:cNvPr>
          <p:cNvSpPr/>
          <p:nvPr/>
        </p:nvSpPr>
        <p:spPr>
          <a:xfrm>
            <a:off x="4178019" y="5613783"/>
            <a:ext cx="7440913" cy="833607"/>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020" tIns="33020" rIns="661676" bIns="33020" numCol="1" spcCol="1270" anchor="ctr" anchorCtr="0">
            <a:noAutofit/>
          </a:bodyPr>
          <a:lstStyle/>
          <a:p>
            <a:pPr marL="0" lvl="0" indent="0" algn="r" defTabSz="577850">
              <a:lnSpc>
                <a:spcPct val="90000"/>
              </a:lnSpc>
              <a:spcBef>
                <a:spcPct val="0"/>
              </a:spcBef>
              <a:spcAft>
                <a:spcPct val="35000"/>
              </a:spcAft>
              <a:buNone/>
            </a:pPr>
            <a:r>
              <a:rPr lang="he-IL" sz="1300" kern="1200" dirty="0"/>
              <a:t>בחירת הפיצ'רים</a:t>
            </a:r>
            <a:endParaRPr lang="en-US" sz="1300" kern="1200" dirty="0"/>
          </a:p>
        </p:txBody>
      </p:sp>
      <p:sp>
        <p:nvSpPr>
          <p:cNvPr id="14" name="Oval 13">
            <a:extLst>
              <a:ext uri="{FF2B5EF4-FFF2-40B4-BE49-F238E27FC236}">
                <a16:creationId xmlns:a16="http://schemas.microsoft.com/office/drawing/2014/main" id="{0F85F098-A55D-414D-B663-17D7F1B43E87}"/>
              </a:ext>
            </a:extLst>
          </p:cNvPr>
          <p:cNvSpPr/>
          <p:nvPr/>
        </p:nvSpPr>
        <p:spPr>
          <a:xfrm>
            <a:off x="11097927" y="5509582"/>
            <a:ext cx="1042009" cy="1042009"/>
          </a:xfrm>
          <a:prstGeom prst="ellipse">
            <a:avLst/>
          </a:prstGeom>
          <a:blipFill rotWithShape="0">
            <a:blip r:embed="rId5"/>
            <a:srcRect/>
            <a:stretch>
              <a:fillRect l="-21000" r="-21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4" name="Title 7">
            <a:extLst>
              <a:ext uri="{FF2B5EF4-FFF2-40B4-BE49-F238E27FC236}">
                <a16:creationId xmlns:a16="http://schemas.microsoft.com/office/drawing/2014/main" id="{83D87775-59AE-40F9-80C8-77480A45E234}"/>
              </a:ext>
            </a:extLst>
          </p:cNvPr>
          <p:cNvSpPr>
            <a:spLocks noGrp="1"/>
          </p:cNvSpPr>
          <p:nvPr>
            <p:ph type="title"/>
          </p:nvPr>
        </p:nvSpPr>
        <p:spPr>
          <a:xfrm>
            <a:off x="5452110" y="612037"/>
            <a:ext cx="6541107" cy="884238"/>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משימות הכנת הנתונים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Tree>
    <p:extLst>
      <p:ext uri="{BB962C8B-B14F-4D97-AF65-F5344CB8AC3E}">
        <p14:creationId xmlns:p14="http://schemas.microsoft.com/office/powerpoint/2010/main" val="240465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393935"/>
            <a:ext cx="11002962" cy="823913"/>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טיפול במשתנים הקיימים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21</a:t>
            </a:fld>
            <a:endParaRPr lang="en-US" dirty="0"/>
          </a:p>
        </p:txBody>
      </p:sp>
      <p:sp>
        <p:nvSpPr>
          <p:cNvPr id="12" name="Text Placeholder 5">
            <a:extLst>
              <a:ext uri="{FF2B5EF4-FFF2-40B4-BE49-F238E27FC236}">
                <a16:creationId xmlns:a16="http://schemas.microsoft.com/office/drawing/2014/main" id="{3D25EB93-2CDA-4050-B918-F8FF2A68516A}"/>
              </a:ext>
            </a:extLst>
          </p:cNvPr>
          <p:cNvSpPr txBox="1">
            <a:spLocks/>
          </p:cNvSpPr>
          <p:nvPr/>
        </p:nvSpPr>
        <p:spPr>
          <a:xfrm>
            <a:off x="776893" y="1217848"/>
            <a:ext cx="5087620" cy="5246217"/>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1">
              <a:spcBef>
                <a:spcPts val="0"/>
              </a:spcBef>
              <a:buNone/>
            </a:pPr>
            <a:r>
              <a:rPr lang="en-US" sz="1200" dirty="0">
                <a:latin typeface="Calibri" panose="020F0502020204030204" pitchFamily="34" charset="0"/>
                <a:cs typeface="Calibri Light" panose="020F0302020204030204" pitchFamily="34" charset="0"/>
              </a:rPr>
              <a:t>Irrelevant columns:</a:t>
            </a:r>
          </a:p>
          <a:p>
            <a:pPr algn="l">
              <a:spcBef>
                <a:spcPts val="0"/>
              </a:spcBef>
            </a:pPr>
            <a:r>
              <a:rPr lang="en-US" sz="1200" dirty="0">
                <a:latin typeface="Calibri" panose="020F0502020204030204" pitchFamily="34" charset="0"/>
                <a:cs typeface="Calibri Light" panose="020F0302020204030204" pitchFamily="34" charset="0"/>
              </a:rPr>
              <a:t>Department</a:t>
            </a:r>
            <a:endParaRPr lang="he-IL" sz="1200" dirty="0">
              <a:latin typeface="Calibri" panose="020F0502020204030204" pitchFamily="34" charset="0"/>
              <a:cs typeface="Calibri Light" panose="020F0302020204030204" pitchFamily="34" charset="0"/>
            </a:endParaRPr>
          </a:p>
          <a:p>
            <a:pPr>
              <a:spcBef>
                <a:spcPts val="0"/>
              </a:spcBef>
            </a:pPr>
            <a:r>
              <a:rPr lang="en-US" sz="1200" dirty="0" err="1">
                <a:latin typeface="Calibri" panose="020F0502020204030204" pitchFamily="34" charset="0"/>
                <a:cs typeface="Calibri Light" panose="020F0302020204030204" pitchFamily="34" charset="0"/>
              </a:rPr>
              <a:t>PerformanceRating</a:t>
            </a:r>
            <a:endParaRPr lang="en-US" sz="1200" dirty="0">
              <a:latin typeface="Calibri" panose="020F0502020204030204" pitchFamily="34" charset="0"/>
              <a:cs typeface="Calibri Light" panose="020F0302020204030204" pitchFamily="34" charset="0"/>
            </a:endParaRPr>
          </a:p>
          <a:p>
            <a:pPr marL="0" indent="0" rtl="1">
              <a:spcBef>
                <a:spcPts val="0"/>
              </a:spcBef>
              <a:buNone/>
            </a:pPr>
            <a:endParaRPr lang="en-US" sz="1200" dirty="0">
              <a:latin typeface="Calibri" panose="020F0502020204030204" pitchFamily="34" charset="0"/>
              <a:cs typeface="Calibri Light" panose="020F0302020204030204" pitchFamily="34" charset="0"/>
            </a:endParaRPr>
          </a:p>
          <a:p>
            <a:pPr marL="0" indent="0" rtl="1">
              <a:spcBef>
                <a:spcPts val="0"/>
              </a:spcBef>
              <a:buNone/>
            </a:pPr>
            <a:r>
              <a:rPr lang="en-US" sz="1200" dirty="0">
                <a:latin typeface="Calibri" panose="020F0502020204030204" pitchFamily="34" charset="0"/>
                <a:cs typeface="Calibri Light" panose="020F0302020204030204" pitchFamily="34" charset="0"/>
              </a:rPr>
              <a:t>Single valued columns:</a:t>
            </a:r>
          </a:p>
          <a:p>
            <a:pPr>
              <a:spcBef>
                <a:spcPts val="0"/>
              </a:spcBef>
            </a:pPr>
            <a:r>
              <a:rPr lang="en-US" sz="1200" dirty="0">
                <a:latin typeface="Calibri" panose="020F0502020204030204" pitchFamily="34" charset="0"/>
                <a:cs typeface="Calibri Light" panose="020F0302020204030204" pitchFamily="34" charset="0"/>
              </a:rPr>
              <a:t>Over18</a:t>
            </a:r>
          </a:p>
          <a:p>
            <a:pPr>
              <a:spcBef>
                <a:spcPts val="0"/>
              </a:spcBef>
            </a:pPr>
            <a:r>
              <a:rPr lang="en-US" sz="1200" dirty="0" err="1">
                <a:latin typeface="Calibri" panose="020F0502020204030204" pitchFamily="34" charset="0"/>
                <a:cs typeface="Calibri Light" panose="020F0302020204030204" pitchFamily="34" charset="0"/>
              </a:rPr>
              <a:t>StandardHours</a:t>
            </a:r>
            <a:endParaRPr lang="en-US" sz="1200" dirty="0">
              <a:latin typeface="Calibri" panose="020F0502020204030204" pitchFamily="34" charset="0"/>
              <a:cs typeface="Calibri Light" panose="020F0302020204030204" pitchFamily="34" charset="0"/>
            </a:endParaRPr>
          </a:p>
          <a:p>
            <a:pPr>
              <a:spcBef>
                <a:spcPts val="0"/>
              </a:spcBef>
            </a:pPr>
            <a:r>
              <a:rPr lang="en-US" sz="1200" dirty="0" err="1">
                <a:latin typeface="Calibri" panose="020F0502020204030204" pitchFamily="34" charset="0"/>
                <a:cs typeface="Calibri Light" panose="020F0302020204030204" pitchFamily="34" charset="0"/>
              </a:rPr>
              <a:t>EmployeeCount</a:t>
            </a:r>
            <a:endParaRPr lang="he-IL" sz="1200" dirty="0">
              <a:latin typeface="Calibri" panose="020F0502020204030204" pitchFamily="34" charset="0"/>
              <a:cs typeface="Calibri Light" panose="020F0302020204030204" pitchFamily="34" charset="0"/>
            </a:endParaRPr>
          </a:p>
          <a:p>
            <a:pPr marL="0" indent="0" rtl="1">
              <a:spcBef>
                <a:spcPts val="0"/>
              </a:spcBef>
              <a:buNone/>
            </a:pPr>
            <a:endParaRPr lang="en-US" sz="1200" dirty="0">
              <a:latin typeface="Calibri" panose="020F0502020204030204" pitchFamily="34" charset="0"/>
              <a:cs typeface="Calibri Light" panose="020F0302020204030204" pitchFamily="34" charset="0"/>
            </a:endParaRPr>
          </a:p>
          <a:p>
            <a:pPr marL="0" indent="0" rtl="1">
              <a:spcBef>
                <a:spcPts val="0"/>
              </a:spcBef>
              <a:buNone/>
            </a:pPr>
            <a:r>
              <a:rPr lang="en-US" sz="1200" dirty="0">
                <a:latin typeface="Calibri" panose="020F0502020204030204" pitchFamily="34" charset="0"/>
                <a:cs typeface="Calibri Light" panose="020F0302020204030204" pitchFamily="34" charset="0"/>
              </a:rPr>
              <a:t>Unique :</a:t>
            </a:r>
            <a:endParaRPr lang="he-IL" sz="1200" dirty="0">
              <a:latin typeface="Calibri" panose="020F0502020204030204" pitchFamily="34" charset="0"/>
              <a:cs typeface="Calibri Light" panose="020F0302020204030204" pitchFamily="34" charset="0"/>
            </a:endParaRPr>
          </a:p>
          <a:p>
            <a:pPr>
              <a:spcBef>
                <a:spcPts val="0"/>
              </a:spcBef>
            </a:pPr>
            <a:r>
              <a:rPr lang="en-US" sz="1200" dirty="0" err="1">
                <a:latin typeface="Calibri" panose="020F0502020204030204" pitchFamily="34" charset="0"/>
                <a:cs typeface="Calibri Light" panose="020F0302020204030204" pitchFamily="34" charset="0"/>
              </a:rPr>
              <a:t>EmployeeNumber</a:t>
            </a:r>
            <a:endParaRPr lang="en-US" sz="1200" dirty="0">
              <a:latin typeface="Calibri" panose="020F0502020204030204" pitchFamily="34" charset="0"/>
              <a:cs typeface="Calibri Light" panose="020F0302020204030204" pitchFamily="34" charset="0"/>
            </a:endParaRPr>
          </a:p>
          <a:p>
            <a:pPr marL="0" indent="0" rtl="1">
              <a:spcBef>
                <a:spcPts val="0"/>
              </a:spcBef>
              <a:buNone/>
            </a:pPr>
            <a:endParaRPr lang="en-US" sz="1200" dirty="0">
              <a:latin typeface="Calibri" panose="020F0502020204030204" pitchFamily="34" charset="0"/>
              <a:cs typeface="Calibri Light" panose="020F0302020204030204" pitchFamily="34" charset="0"/>
            </a:endParaRPr>
          </a:p>
          <a:p>
            <a:pPr marL="0" indent="0" rtl="1">
              <a:spcBef>
                <a:spcPts val="0"/>
              </a:spcBef>
              <a:buNone/>
            </a:pPr>
            <a:r>
              <a:rPr lang="en-US" sz="1200" dirty="0">
                <a:latin typeface="Calibri" panose="020F0502020204030204" pitchFamily="34" charset="0"/>
                <a:cs typeface="Calibri Light" panose="020F0302020204030204" pitchFamily="34" charset="0"/>
              </a:rPr>
              <a:t>Wage components columns:</a:t>
            </a:r>
          </a:p>
          <a:p>
            <a:pPr>
              <a:spcBef>
                <a:spcPts val="0"/>
              </a:spcBef>
            </a:pPr>
            <a:r>
              <a:rPr lang="en-US" sz="1200" dirty="0" err="1">
                <a:latin typeface="Calibri" panose="020F0502020204030204" pitchFamily="34" charset="0"/>
                <a:cs typeface="Calibri Light" panose="020F0302020204030204" pitchFamily="34" charset="0"/>
              </a:rPr>
              <a:t>DailyRate</a:t>
            </a:r>
            <a:endParaRPr lang="en-US" sz="1200" dirty="0">
              <a:latin typeface="Calibri" panose="020F0502020204030204" pitchFamily="34" charset="0"/>
              <a:cs typeface="Calibri Light" panose="020F0302020204030204" pitchFamily="34" charset="0"/>
            </a:endParaRPr>
          </a:p>
          <a:p>
            <a:pPr>
              <a:spcBef>
                <a:spcPts val="0"/>
              </a:spcBef>
            </a:pPr>
            <a:r>
              <a:rPr lang="en-US" sz="1200" dirty="0" err="1">
                <a:latin typeface="Calibri" panose="020F0502020204030204" pitchFamily="34" charset="0"/>
                <a:cs typeface="Calibri Light" panose="020F0302020204030204" pitchFamily="34" charset="0"/>
              </a:rPr>
              <a:t>HourlyRate</a:t>
            </a:r>
            <a:endParaRPr lang="en-US" sz="1200" dirty="0">
              <a:latin typeface="Calibri" panose="020F0502020204030204" pitchFamily="34" charset="0"/>
              <a:cs typeface="Calibri Light" panose="020F0302020204030204" pitchFamily="34" charset="0"/>
            </a:endParaRPr>
          </a:p>
          <a:p>
            <a:pPr>
              <a:spcBef>
                <a:spcPts val="0"/>
              </a:spcBef>
            </a:pPr>
            <a:r>
              <a:rPr lang="en-US" sz="1200" dirty="0" err="1">
                <a:latin typeface="Calibri" panose="020F0502020204030204" pitchFamily="34" charset="0"/>
                <a:cs typeface="Calibri Light" panose="020F0302020204030204" pitchFamily="34" charset="0"/>
              </a:rPr>
              <a:t>MonthlyRate</a:t>
            </a:r>
            <a:endParaRPr lang="en-US" sz="1400" dirty="0">
              <a:latin typeface="Calibri" panose="020F0502020204030204" pitchFamily="34" charset="0"/>
              <a:cs typeface="Calibri Light" panose="020F0302020204030204" pitchFamily="34" charset="0"/>
            </a:endParaRPr>
          </a:p>
          <a:p>
            <a:pPr marL="0" indent="0" algn="r" rtl="1">
              <a:spcBef>
                <a:spcPts val="0"/>
              </a:spcBef>
              <a:buNone/>
            </a:pPr>
            <a:endParaRPr lang="he-IL" sz="1800" dirty="0">
              <a:latin typeface="Calibri" panose="020F0502020204030204" pitchFamily="34" charset="0"/>
              <a:ea typeface="Times New Roman" panose="02020603050405020304" pitchFamily="18" charset="0"/>
              <a:cs typeface="Calibri Light" panose="020F0302020204030204" pitchFamily="34" charset="0"/>
            </a:endParaRPr>
          </a:p>
          <a:p>
            <a:pPr marL="0" indent="0">
              <a:buNone/>
            </a:pPr>
            <a:endParaRPr lang="en-US" dirty="0"/>
          </a:p>
        </p:txBody>
      </p:sp>
      <p:sp>
        <p:nvSpPr>
          <p:cNvPr id="8" name="Text Placeholder 5">
            <a:extLst>
              <a:ext uri="{FF2B5EF4-FFF2-40B4-BE49-F238E27FC236}">
                <a16:creationId xmlns:a16="http://schemas.microsoft.com/office/drawing/2014/main" id="{5513EB3F-765C-4C6A-8150-50F2C578FF1D}"/>
              </a:ext>
            </a:extLst>
          </p:cNvPr>
          <p:cNvSpPr txBox="1">
            <a:spLocks/>
          </p:cNvSpPr>
          <p:nvPr/>
        </p:nvSpPr>
        <p:spPr>
          <a:xfrm>
            <a:off x="6327488" y="1217848"/>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dirty="0"/>
          </a:p>
        </p:txBody>
      </p:sp>
      <p:sp>
        <p:nvSpPr>
          <p:cNvPr id="10" name="TextBox 9">
            <a:extLst>
              <a:ext uri="{FF2B5EF4-FFF2-40B4-BE49-F238E27FC236}">
                <a16:creationId xmlns:a16="http://schemas.microsoft.com/office/drawing/2014/main" id="{56EF101D-775E-49CB-B396-B9B9F00CECB0}"/>
              </a:ext>
            </a:extLst>
          </p:cNvPr>
          <p:cNvSpPr txBox="1"/>
          <p:nvPr/>
        </p:nvSpPr>
        <p:spPr>
          <a:xfrm>
            <a:off x="5451365" y="1503954"/>
            <a:ext cx="6097904" cy="3139321"/>
          </a:xfrm>
          <a:prstGeom prst="rect">
            <a:avLst/>
          </a:prstGeom>
          <a:noFill/>
        </p:spPr>
        <p:txBody>
          <a:bodyPr wrap="square">
            <a:spAutoFit/>
          </a:bodyPr>
          <a:lstStyle/>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נבדק אם ישנן רשומות כפולות</a:t>
            </a:r>
            <a:r>
              <a:rPr lang="en-US" dirty="0">
                <a:latin typeface="Calibri" panose="020F0502020204030204" pitchFamily="34" charset="0"/>
                <a:cs typeface="Calibri Light" panose="020F0302020204030204" pitchFamily="34" charset="0"/>
              </a:rPr>
              <a:t> </a:t>
            </a:r>
            <a:r>
              <a:rPr lang="he-IL" dirty="0">
                <a:latin typeface="Calibri" panose="020F0502020204030204" pitchFamily="34" charset="0"/>
                <a:cs typeface="Calibri Light" panose="020F0302020204030204" pitchFamily="34" charset="0"/>
              </a:rPr>
              <a:t> - אין</a:t>
            </a:r>
          </a:p>
          <a:p>
            <a:pPr marL="285750" indent="-285750" algn="r" rtl="1">
              <a:buFont typeface="Arial" panose="020B0604020202020204" pitchFamily="34" charset="0"/>
              <a:buChar char="•"/>
            </a:pPr>
            <a:endParaRPr lang="he-IL" dirty="0">
              <a:latin typeface="Calibri" panose="020F0502020204030204" pitchFamily="34" charset="0"/>
              <a:cs typeface="Calibri Light" panose="020F0302020204030204" pitchFamily="34" charset="0"/>
            </a:endParaRPr>
          </a:p>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ירדו משתנים לא רלוונטים (אשר לא תורמים לידיעה או האמינות שלהם לוקה בחסר)</a:t>
            </a:r>
          </a:p>
          <a:p>
            <a:pPr algn="r" rtl="1"/>
            <a:endParaRPr lang="he-IL" dirty="0">
              <a:latin typeface="Calibri" panose="020F0502020204030204" pitchFamily="34" charset="0"/>
              <a:cs typeface="Calibri Light" panose="020F0302020204030204" pitchFamily="34" charset="0"/>
            </a:endParaRPr>
          </a:p>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ירדו משתנים אשר בהם לכל הרשומות אותו הערך </a:t>
            </a:r>
          </a:p>
          <a:p>
            <a:pPr algn="r" rtl="1"/>
            <a:endParaRPr lang="he-IL" dirty="0">
              <a:latin typeface="Calibri" panose="020F0502020204030204" pitchFamily="34" charset="0"/>
              <a:cs typeface="Calibri Light" panose="020F0302020204030204" pitchFamily="34" charset="0"/>
            </a:endParaRPr>
          </a:p>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ירדו משתנים יחודיים </a:t>
            </a:r>
          </a:p>
          <a:p>
            <a:pPr marL="285750" indent="-285750" algn="r" rtl="1">
              <a:buFont typeface="Arial" panose="020B0604020202020204" pitchFamily="34" charset="0"/>
              <a:buChar char="•"/>
            </a:pPr>
            <a:endParaRPr lang="he-IL" dirty="0">
              <a:latin typeface="Calibri" panose="020F0502020204030204" pitchFamily="34" charset="0"/>
              <a:cs typeface="Calibri Light" panose="020F0302020204030204" pitchFamily="34" charset="0"/>
            </a:endParaRPr>
          </a:p>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ירדו משתנים המהווים חלק ממרכיבי השכר </a:t>
            </a:r>
          </a:p>
          <a:p>
            <a:pPr algn="r" rtl="1"/>
            <a:endParaRPr lang="he-IL" dirty="0">
              <a:latin typeface="Calibri" panose="020F0502020204030204" pitchFamily="34" charset="0"/>
              <a:cs typeface="Calibri Light" panose="020F0302020204030204" pitchFamily="34" charset="0"/>
            </a:endParaRPr>
          </a:p>
        </p:txBody>
      </p:sp>
      <p:grpSp>
        <p:nvGrpSpPr>
          <p:cNvPr id="7" name="Group 6">
            <a:extLst>
              <a:ext uri="{FF2B5EF4-FFF2-40B4-BE49-F238E27FC236}">
                <a16:creationId xmlns:a16="http://schemas.microsoft.com/office/drawing/2014/main" id="{D124FA81-E6B3-4B87-AB43-CF1332B13B9A}"/>
              </a:ext>
            </a:extLst>
          </p:cNvPr>
          <p:cNvGrpSpPr/>
          <p:nvPr/>
        </p:nvGrpSpPr>
        <p:grpSpPr>
          <a:xfrm>
            <a:off x="9708534" y="33396"/>
            <a:ext cx="2483466" cy="434973"/>
            <a:chOff x="2115041" y="2907995"/>
            <a:chExt cx="7961917" cy="1042009"/>
          </a:xfrm>
        </p:grpSpPr>
        <p:grpSp>
          <p:nvGrpSpPr>
            <p:cNvPr id="15" name="Group 14">
              <a:extLst>
                <a:ext uri="{FF2B5EF4-FFF2-40B4-BE49-F238E27FC236}">
                  <a16:creationId xmlns:a16="http://schemas.microsoft.com/office/drawing/2014/main" id="{57262540-D701-4EEF-A6D8-177764FC4230}"/>
                </a:ext>
              </a:extLst>
            </p:cNvPr>
            <p:cNvGrpSpPr/>
            <p:nvPr/>
          </p:nvGrpSpPr>
          <p:grpSpPr>
            <a:xfrm>
              <a:off x="2115041" y="3012196"/>
              <a:ext cx="7440913" cy="833607"/>
              <a:chOff x="76582" y="416587"/>
              <a:chExt cx="7440913" cy="833607"/>
            </a:xfrm>
          </p:grpSpPr>
          <p:sp>
            <p:nvSpPr>
              <p:cNvPr id="17" name="Rectangle 16">
                <a:extLst>
                  <a:ext uri="{FF2B5EF4-FFF2-40B4-BE49-F238E27FC236}">
                    <a16:creationId xmlns:a16="http://schemas.microsoft.com/office/drawing/2014/main" id="{9B48C4FE-DD60-48DB-A7B6-E901B640DC15}"/>
                  </a:ext>
                </a:extLst>
              </p:cNvPr>
              <p:cNvSpPr/>
              <p:nvPr/>
            </p:nvSpPr>
            <p:spPr>
              <a:xfrm>
                <a:off x="76582" y="416587"/>
                <a:ext cx="7440913" cy="83360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F6AED2C6-C405-4221-A029-659E846236E5}"/>
                  </a:ext>
                </a:extLst>
              </p:cNvPr>
              <p:cNvSpPr txBox="1"/>
              <p:nvPr/>
            </p:nvSpPr>
            <p:spPr>
              <a:xfrm>
                <a:off x="76582" y="416587"/>
                <a:ext cx="7440913" cy="833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3020" tIns="33020" rIns="661676" bIns="33020" numCol="1" spcCol="1270" anchor="t" anchorCtr="0">
                <a:noAutofit/>
              </a:bodyPr>
              <a:lstStyle/>
              <a:p>
                <a:pPr marL="0" lvl="0" indent="0" algn="r" defTabSz="577850">
                  <a:lnSpc>
                    <a:spcPct val="90000"/>
                  </a:lnSpc>
                  <a:spcBef>
                    <a:spcPct val="0"/>
                  </a:spcBef>
                  <a:spcAft>
                    <a:spcPct val="35000"/>
                  </a:spcAft>
                  <a:buNone/>
                </a:pPr>
                <a:r>
                  <a:rPr lang="he-IL" sz="1500" kern="1200" dirty="0"/>
                  <a:t>ניקוי סט הנתונים</a:t>
                </a:r>
                <a:endParaRPr lang="en-US" sz="1500" kern="1200" dirty="0"/>
              </a:p>
            </p:txBody>
          </p:sp>
        </p:grpSp>
        <p:sp>
          <p:nvSpPr>
            <p:cNvPr id="16" name="Oval 15">
              <a:extLst>
                <a:ext uri="{FF2B5EF4-FFF2-40B4-BE49-F238E27FC236}">
                  <a16:creationId xmlns:a16="http://schemas.microsoft.com/office/drawing/2014/main" id="{202905A4-4C06-4A39-9D61-F972876512DC}"/>
                </a:ext>
              </a:extLst>
            </p:cNvPr>
            <p:cNvSpPr/>
            <p:nvPr/>
          </p:nvSpPr>
          <p:spPr>
            <a:xfrm>
              <a:off x="9034949" y="2907995"/>
              <a:ext cx="1042009" cy="1042009"/>
            </a:xfrm>
            <a:prstGeom prst="ellipse">
              <a:avLst/>
            </a:prstGeom>
            <a:blipFill rotWithShape="0">
              <a:blip r:embed="rId3"/>
              <a:srcRect/>
              <a:stretch>
                <a:fillRect t="-3000" b="-3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141396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393935"/>
            <a:ext cx="11002962" cy="823913"/>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טיפול במשתנים הקיימים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22</a:t>
            </a:fld>
            <a:endParaRPr lang="en-US" dirty="0"/>
          </a:p>
        </p:txBody>
      </p:sp>
      <p:sp>
        <p:nvSpPr>
          <p:cNvPr id="12" name="Text Placeholder 5">
            <a:extLst>
              <a:ext uri="{FF2B5EF4-FFF2-40B4-BE49-F238E27FC236}">
                <a16:creationId xmlns:a16="http://schemas.microsoft.com/office/drawing/2014/main" id="{3D25EB93-2CDA-4050-B918-F8FF2A68516A}"/>
              </a:ext>
            </a:extLst>
          </p:cNvPr>
          <p:cNvSpPr txBox="1">
            <a:spLocks/>
          </p:cNvSpPr>
          <p:nvPr/>
        </p:nvSpPr>
        <p:spPr>
          <a:xfrm>
            <a:off x="776894" y="1217848"/>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spcBef>
                <a:spcPts val="0"/>
              </a:spcBef>
              <a:buNone/>
            </a:pPr>
            <a:endParaRPr lang="he-IL" sz="1800" dirty="0">
              <a:latin typeface="Calibri" panose="020F0502020204030204" pitchFamily="34" charset="0"/>
              <a:ea typeface="Times New Roman" panose="02020603050405020304" pitchFamily="18" charset="0"/>
              <a:cs typeface="Calibri Light" panose="020F0302020204030204" pitchFamily="34" charset="0"/>
            </a:endParaRPr>
          </a:p>
          <a:p>
            <a:pPr marL="0" indent="0">
              <a:buNone/>
            </a:pPr>
            <a:endParaRPr lang="en-US" dirty="0"/>
          </a:p>
        </p:txBody>
      </p:sp>
      <p:sp>
        <p:nvSpPr>
          <p:cNvPr id="8" name="Text Placeholder 5">
            <a:extLst>
              <a:ext uri="{FF2B5EF4-FFF2-40B4-BE49-F238E27FC236}">
                <a16:creationId xmlns:a16="http://schemas.microsoft.com/office/drawing/2014/main" id="{5513EB3F-765C-4C6A-8150-50F2C578FF1D}"/>
              </a:ext>
            </a:extLst>
          </p:cNvPr>
          <p:cNvSpPr txBox="1">
            <a:spLocks/>
          </p:cNvSpPr>
          <p:nvPr/>
        </p:nvSpPr>
        <p:spPr>
          <a:xfrm>
            <a:off x="6327488" y="1217848"/>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dirty="0"/>
          </a:p>
        </p:txBody>
      </p:sp>
      <p:sp>
        <p:nvSpPr>
          <p:cNvPr id="10" name="TextBox 9">
            <a:extLst>
              <a:ext uri="{FF2B5EF4-FFF2-40B4-BE49-F238E27FC236}">
                <a16:creationId xmlns:a16="http://schemas.microsoft.com/office/drawing/2014/main" id="{56EF101D-775E-49CB-B396-B9B9F00CECB0}"/>
              </a:ext>
            </a:extLst>
          </p:cNvPr>
          <p:cNvSpPr txBox="1"/>
          <p:nvPr/>
        </p:nvSpPr>
        <p:spPr>
          <a:xfrm>
            <a:off x="1070767" y="1214735"/>
            <a:ext cx="10526714" cy="4431983"/>
          </a:xfrm>
          <a:prstGeom prst="rect">
            <a:avLst/>
          </a:prstGeom>
          <a:noFill/>
        </p:spPr>
        <p:txBody>
          <a:bodyPr wrap="square">
            <a:spAutoFit/>
          </a:bodyPr>
          <a:lstStyle/>
          <a:p>
            <a:pPr algn="r" rtl="1"/>
            <a:endParaRPr lang="he-IL" dirty="0">
              <a:latin typeface="Calibri" panose="020F0502020204030204" pitchFamily="34" charset="0"/>
              <a:cs typeface="Calibri Light" panose="020F0302020204030204" pitchFamily="34" charset="0"/>
            </a:endParaRPr>
          </a:p>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המרות של המשתנים הקטגוריאלים לנונימלים (ללא סדר): </a:t>
            </a:r>
          </a:p>
          <a:p>
            <a:pPr marL="285750" indent="-285750">
              <a:buFont typeface="Arial" panose="020B0604020202020204" pitchFamily="34" charset="0"/>
              <a:buChar char="•"/>
            </a:pPr>
            <a:r>
              <a:rPr lang="en-US" sz="1200" dirty="0">
                <a:latin typeface="Calibri" panose="020F0502020204030204" pitchFamily="34" charset="0"/>
                <a:cs typeface="Calibri Light" panose="020F0302020204030204" pitchFamily="34" charset="0"/>
              </a:rPr>
              <a:t>Attrition</a:t>
            </a:r>
          </a:p>
          <a:p>
            <a:pPr marL="285750" indent="-285750">
              <a:buFont typeface="Arial" panose="020B0604020202020204" pitchFamily="34" charset="0"/>
              <a:buChar char="•"/>
            </a:pPr>
            <a:r>
              <a:rPr lang="en-US" sz="1200" dirty="0">
                <a:latin typeface="Calibri" panose="020F0502020204030204" pitchFamily="34" charset="0"/>
                <a:cs typeface="Calibri Light" panose="020F0302020204030204" pitchFamily="34" charset="0"/>
              </a:rPr>
              <a:t>EducationField</a:t>
            </a:r>
          </a:p>
          <a:p>
            <a:pPr marL="285750" indent="-285750">
              <a:buFont typeface="Arial" panose="020B0604020202020204" pitchFamily="34" charset="0"/>
              <a:buChar char="•"/>
            </a:pPr>
            <a:r>
              <a:rPr lang="en-US" sz="1200" dirty="0">
                <a:latin typeface="Calibri" panose="020F0502020204030204" pitchFamily="34" charset="0"/>
                <a:cs typeface="Calibri Light" panose="020F0302020204030204" pitchFamily="34" charset="0"/>
              </a:rPr>
              <a:t>Gender</a:t>
            </a:r>
          </a:p>
          <a:p>
            <a:pPr marL="285750" indent="-285750">
              <a:buFont typeface="Arial" panose="020B0604020202020204" pitchFamily="34" charset="0"/>
              <a:buChar char="•"/>
            </a:pPr>
            <a:r>
              <a:rPr lang="en-US" sz="1200" dirty="0">
                <a:latin typeface="Calibri" panose="020F0502020204030204" pitchFamily="34" charset="0"/>
                <a:cs typeface="Calibri Light" panose="020F0302020204030204" pitchFamily="34" charset="0"/>
              </a:rPr>
              <a:t>JobRole</a:t>
            </a:r>
          </a:p>
          <a:p>
            <a:pPr marL="285750" indent="-285750">
              <a:buFont typeface="Arial" panose="020B0604020202020204" pitchFamily="34" charset="0"/>
              <a:buChar char="•"/>
            </a:pPr>
            <a:r>
              <a:rPr lang="en-US" sz="1200" dirty="0">
                <a:latin typeface="Calibri" panose="020F0502020204030204" pitchFamily="34" charset="0"/>
                <a:cs typeface="Calibri Light" panose="020F0302020204030204" pitchFamily="34" charset="0"/>
              </a:rPr>
              <a:t>MaritalStatus</a:t>
            </a:r>
          </a:p>
          <a:p>
            <a:pPr marL="285750" indent="-285750">
              <a:buFont typeface="Arial" panose="020B0604020202020204" pitchFamily="34" charset="0"/>
              <a:buChar char="•"/>
            </a:pPr>
            <a:r>
              <a:rPr lang="en-US" sz="1200" dirty="0">
                <a:latin typeface="Calibri" panose="020F0502020204030204" pitchFamily="34" charset="0"/>
                <a:cs typeface="Calibri Light" panose="020F0302020204030204" pitchFamily="34" charset="0"/>
              </a:rPr>
              <a:t>OverTime</a:t>
            </a:r>
          </a:p>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המרות של המשתנה הקטגוריאלים לאורדינלי: </a:t>
            </a:r>
          </a:p>
          <a:p>
            <a:pPr marL="285750" indent="-285750">
              <a:buFont typeface="Arial" panose="020B0604020202020204" pitchFamily="34" charset="0"/>
              <a:buChar char="•"/>
            </a:pPr>
            <a:endParaRPr lang="en-US" b="0" dirty="0">
              <a:solidFill>
                <a:srgbClr val="000000"/>
              </a:solidFill>
              <a:effectLst/>
              <a:latin typeface="Courier New" panose="02070309020205020404" pitchFamily="49" charset="0"/>
            </a:endParaRPr>
          </a:p>
          <a:p>
            <a:pPr marL="285750" indent="-285750">
              <a:buFont typeface="Arial" panose="020B0604020202020204" pitchFamily="34" charset="0"/>
              <a:buChar char="•"/>
            </a:pPr>
            <a:r>
              <a:rPr lang="en-US" sz="1200" dirty="0">
                <a:latin typeface="Calibri" panose="020F0502020204030204" pitchFamily="34" charset="0"/>
                <a:cs typeface="Calibri Light" panose="020F0302020204030204" pitchFamily="34" charset="0"/>
              </a:rPr>
              <a:t>BusinessTravel</a:t>
            </a:r>
          </a:p>
          <a:p>
            <a:pPr algn="r" rtl="1"/>
            <a:endParaRPr lang="he-IL" dirty="0">
              <a:latin typeface="Calibri" panose="020F0502020204030204" pitchFamily="34" charset="0"/>
              <a:cs typeface="Calibri Light" panose="020F0302020204030204" pitchFamily="34" charset="0"/>
            </a:endParaRPr>
          </a:p>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 המרות של משתנים רציפים לבינים (כמו מרחק מהבית ל5 קטגוריות מ1 עד 5 כש1 מציין קרבה לעבודה ו5 מרחק).</a:t>
            </a:r>
          </a:p>
          <a:p>
            <a:pPr marL="285750" indent="-285750">
              <a:buFont typeface="Arial" panose="020B0604020202020204" pitchFamily="34" charset="0"/>
              <a:buChar char="•"/>
            </a:pPr>
            <a:r>
              <a:rPr lang="en-US" sz="1200" dirty="0" err="1">
                <a:latin typeface="Calibri" panose="020F0502020204030204" pitchFamily="34" charset="0"/>
                <a:cs typeface="Calibri Light" panose="020F0302020204030204" pitchFamily="34" charset="0"/>
              </a:rPr>
              <a:t>catDistanceFromHome</a:t>
            </a:r>
            <a:endParaRPr lang="en-US" sz="12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200" dirty="0" err="1">
                <a:latin typeface="Calibri" panose="020F0502020204030204" pitchFamily="34" charset="0"/>
                <a:cs typeface="Calibri Light" panose="020F0302020204030204" pitchFamily="34" charset="0"/>
              </a:rPr>
              <a:t>catTotalWorkingYears</a:t>
            </a:r>
            <a:endParaRPr lang="he-IL" sz="12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200" dirty="0" err="1">
                <a:latin typeface="Calibri" panose="020F0502020204030204" pitchFamily="34" charset="0"/>
                <a:cs typeface="Calibri Light" panose="020F0302020204030204" pitchFamily="34" charset="0"/>
              </a:rPr>
              <a:t>catYearsAtCompany</a:t>
            </a:r>
            <a:endParaRPr lang="en-US" sz="12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200" dirty="0" err="1">
                <a:latin typeface="Calibri" panose="020F0502020204030204" pitchFamily="34" charset="0"/>
                <a:cs typeface="Calibri Light" panose="020F0302020204030204" pitchFamily="34" charset="0"/>
              </a:rPr>
              <a:t>catYearsInCurrentRole</a:t>
            </a:r>
            <a:endParaRPr lang="en-US" sz="12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200" dirty="0" err="1">
                <a:latin typeface="Calibri" panose="020F0502020204030204" pitchFamily="34" charset="0"/>
                <a:cs typeface="Calibri Light" panose="020F0302020204030204" pitchFamily="34" charset="0"/>
              </a:rPr>
              <a:t>catYearsWithCurrManager</a:t>
            </a:r>
            <a:endParaRPr lang="en-US" sz="12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200" dirty="0" err="1">
                <a:latin typeface="Calibri" panose="020F0502020204030204" pitchFamily="34" charset="0"/>
                <a:cs typeface="Calibri Light" panose="020F0302020204030204" pitchFamily="34" charset="0"/>
              </a:rPr>
              <a:t>catYearsSinceLastPromotion</a:t>
            </a:r>
            <a:endParaRPr lang="he-IL" sz="1200" dirty="0">
              <a:latin typeface="Calibri" panose="020F0502020204030204" pitchFamily="34" charset="0"/>
              <a:cs typeface="Calibri Light" panose="020F0302020204030204" pitchFamily="34" charset="0"/>
            </a:endParaRPr>
          </a:p>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המרת הסקאלה של כל הנתונים ל0-1 (לטובת הרשת)</a:t>
            </a:r>
          </a:p>
        </p:txBody>
      </p:sp>
      <p:grpSp>
        <p:nvGrpSpPr>
          <p:cNvPr id="6" name="Group 5">
            <a:extLst>
              <a:ext uri="{FF2B5EF4-FFF2-40B4-BE49-F238E27FC236}">
                <a16:creationId xmlns:a16="http://schemas.microsoft.com/office/drawing/2014/main" id="{10C7C438-8510-402B-AE72-EAAEC8C513FB}"/>
              </a:ext>
            </a:extLst>
          </p:cNvPr>
          <p:cNvGrpSpPr/>
          <p:nvPr/>
        </p:nvGrpSpPr>
        <p:grpSpPr>
          <a:xfrm>
            <a:off x="9708534" y="24572"/>
            <a:ext cx="2483466" cy="444805"/>
            <a:chOff x="2354005" y="2907995"/>
            <a:chExt cx="7483990" cy="1042009"/>
          </a:xfrm>
        </p:grpSpPr>
        <p:grpSp>
          <p:nvGrpSpPr>
            <p:cNvPr id="9" name="Group 8">
              <a:extLst>
                <a:ext uri="{FF2B5EF4-FFF2-40B4-BE49-F238E27FC236}">
                  <a16:creationId xmlns:a16="http://schemas.microsoft.com/office/drawing/2014/main" id="{9A5A9230-3512-4BA4-AC9A-8BC2955CB483}"/>
                </a:ext>
              </a:extLst>
            </p:cNvPr>
            <p:cNvGrpSpPr/>
            <p:nvPr/>
          </p:nvGrpSpPr>
          <p:grpSpPr>
            <a:xfrm>
              <a:off x="2354005" y="3012196"/>
              <a:ext cx="6962986" cy="833607"/>
              <a:chOff x="76582" y="1667215"/>
              <a:chExt cx="6962986" cy="833607"/>
            </a:xfrm>
          </p:grpSpPr>
          <p:sp>
            <p:nvSpPr>
              <p:cNvPr id="13" name="Rectangle 12">
                <a:extLst>
                  <a:ext uri="{FF2B5EF4-FFF2-40B4-BE49-F238E27FC236}">
                    <a16:creationId xmlns:a16="http://schemas.microsoft.com/office/drawing/2014/main" id="{C0749DC5-8A42-48C9-B81D-3FB9A930C8F4}"/>
                  </a:ext>
                </a:extLst>
              </p:cNvPr>
              <p:cNvSpPr/>
              <p:nvPr/>
            </p:nvSpPr>
            <p:spPr>
              <a:xfrm>
                <a:off x="76582" y="1667215"/>
                <a:ext cx="6962986" cy="83360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E3C3BF31-1CF6-41F6-837D-435D216A4581}"/>
                  </a:ext>
                </a:extLst>
              </p:cNvPr>
              <p:cNvSpPr txBox="1"/>
              <p:nvPr/>
            </p:nvSpPr>
            <p:spPr>
              <a:xfrm>
                <a:off x="76582" y="1667215"/>
                <a:ext cx="6962986" cy="833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43180" rIns="661676" bIns="43180" numCol="1" spcCol="1270" anchor="t" anchorCtr="0">
                <a:noAutofit/>
              </a:bodyPr>
              <a:lstStyle/>
              <a:p>
                <a:pPr marL="0" lvl="0" indent="0" algn="r" defTabSz="755650">
                  <a:lnSpc>
                    <a:spcPct val="90000"/>
                  </a:lnSpc>
                  <a:spcBef>
                    <a:spcPct val="0"/>
                  </a:spcBef>
                  <a:spcAft>
                    <a:spcPct val="35000"/>
                  </a:spcAft>
                  <a:buNone/>
                </a:pPr>
                <a:r>
                  <a:rPr lang="he-IL" sz="1500" kern="1200" dirty="0"/>
                  <a:t>שינוי פורמט הנתונים</a:t>
                </a:r>
                <a:endParaRPr lang="en-US" sz="1500" kern="1200" dirty="0"/>
              </a:p>
            </p:txBody>
          </p:sp>
        </p:grpSp>
        <p:sp>
          <p:nvSpPr>
            <p:cNvPr id="11" name="Oval 10">
              <a:extLst>
                <a:ext uri="{FF2B5EF4-FFF2-40B4-BE49-F238E27FC236}">
                  <a16:creationId xmlns:a16="http://schemas.microsoft.com/office/drawing/2014/main" id="{2947203C-842C-4AD6-9535-3326D4826966}"/>
                </a:ext>
              </a:extLst>
            </p:cNvPr>
            <p:cNvSpPr/>
            <p:nvPr/>
          </p:nvSpPr>
          <p:spPr>
            <a:xfrm>
              <a:off x="8795986" y="2907995"/>
              <a:ext cx="1042009" cy="1042009"/>
            </a:xfrm>
            <a:prstGeom prst="ellipse">
              <a:avLst/>
            </a:prstGeom>
            <a:blipFill rotWithShape="0">
              <a:blip r:embed="rId3"/>
              <a:srcRect/>
              <a:stretch>
                <a:fillRect l="-11000" r="-11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307012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D6EF-407F-4C3E-8437-C038D93DA84C}"/>
              </a:ext>
            </a:extLst>
          </p:cNvPr>
          <p:cNvSpPr>
            <a:spLocks noGrp="1"/>
          </p:cNvSpPr>
          <p:nvPr>
            <p:ph type="title"/>
          </p:nvPr>
        </p:nvSpPr>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יצירת</a:t>
            </a:r>
            <a:r>
              <a:rPr lang="he-IL" dirty="0"/>
              <a:t> </a:t>
            </a:r>
            <a:r>
              <a:rPr lang="he-IL" sz="4400" dirty="0">
                <a:latin typeface="Segoe UI Semibold" panose="020B0702040204020203" pitchFamily="34" charset="0"/>
                <a:ea typeface="Tahoma" panose="020B0604030504040204" pitchFamily="34" charset="0"/>
                <a:cs typeface="Segoe UI Semibold" panose="020B0702040204020203" pitchFamily="34" charset="0"/>
              </a:rPr>
              <a:t>פיצ'רים</a:t>
            </a:r>
            <a:r>
              <a:rPr lang="he-IL" dirty="0"/>
              <a:t> </a:t>
            </a:r>
            <a:r>
              <a:rPr lang="he-IL" sz="4400" dirty="0">
                <a:latin typeface="Segoe UI Semibold" panose="020B0702040204020203" pitchFamily="34" charset="0"/>
                <a:ea typeface="Tahoma" panose="020B0604030504040204" pitchFamily="34" charset="0"/>
                <a:cs typeface="Segoe UI Semibold" panose="020B0702040204020203" pitchFamily="34" charset="0"/>
              </a:rPr>
              <a:t>חדשים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D34F4250-C036-4CC5-93F9-5438BBEC153A}"/>
              </a:ext>
            </a:extLst>
          </p:cNvPr>
          <p:cNvSpPr>
            <a:spLocks noGrp="1"/>
          </p:cNvSpPr>
          <p:nvPr>
            <p:ph type="sldNum" sz="quarter" idx="11"/>
          </p:nvPr>
        </p:nvSpPr>
        <p:spPr/>
        <p:txBody>
          <a:bodyPr/>
          <a:lstStyle/>
          <a:p>
            <a:fld id="{8C2E478F-E849-4A8C-AF1F-CBCC78A7CBFA}" type="slidenum">
              <a:rPr lang="en-US" smtClean="0"/>
              <a:t>23</a:t>
            </a:fld>
            <a:endParaRPr lang="en-US" dirty="0"/>
          </a:p>
        </p:txBody>
      </p:sp>
      <p:sp>
        <p:nvSpPr>
          <p:cNvPr id="4" name="Text Placeholder 5">
            <a:extLst>
              <a:ext uri="{FF2B5EF4-FFF2-40B4-BE49-F238E27FC236}">
                <a16:creationId xmlns:a16="http://schemas.microsoft.com/office/drawing/2014/main" id="{470AA8B0-2CDD-4437-BF9D-F294C3C8EDA3}"/>
              </a:ext>
            </a:extLst>
          </p:cNvPr>
          <p:cNvSpPr txBox="1">
            <a:spLocks/>
          </p:cNvSpPr>
          <p:nvPr/>
        </p:nvSpPr>
        <p:spPr>
          <a:xfrm>
            <a:off x="491490" y="1700781"/>
            <a:ext cx="10772140" cy="438942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spcBef>
                <a:spcPts val="0"/>
              </a:spcBef>
            </a:pPr>
            <a:r>
              <a:rPr lang="he-IL" dirty="0">
                <a:latin typeface="Calibri" panose="020F0502020204030204" pitchFamily="34" charset="0"/>
                <a:ea typeface="Times New Roman" panose="02020603050405020304" pitchFamily="18" charset="0"/>
                <a:cs typeface="Calibri Light" panose="020F0302020204030204" pitchFamily="34" charset="0"/>
              </a:rPr>
              <a:t>בבואנו לנתח את הבעיה הבנו שבעצם אנחנו מתמודדים כאן עם שתי בעיות, כאשר הסט שלנו מכין משתנים אשר מדברים על דבר הסיפוק של העובד בחברה, הזמן שלו עם המנהל הנוכחי, השנים שחלפו מאז הקידום האחרון ומדדים אחרים אשר נוגעים רק עבור עובדים אשר כבר נמצאים בחברה. </a:t>
            </a:r>
          </a:p>
          <a:p>
            <a:pPr algn="r" rtl="1">
              <a:spcBef>
                <a:spcPts val="0"/>
              </a:spcBef>
            </a:pPr>
            <a:r>
              <a:rPr lang="he-IL" dirty="0">
                <a:latin typeface="Calibri" panose="020F0502020204030204" pitchFamily="34" charset="0"/>
                <a:ea typeface="Times New Roman" panose="02020603050405020304" pitchFamily="18" charset="0"/>
                <a:cs typeface="Calibri Light" panose="020F0302020204030204" pitchFamily="34" charset="0"/>
              </a:rPr>
              <a:t>מכיוון שברצוננו גם לחזות הצעת שכר עבור עובד חדש נרצה להבדילם באמצעות אינדיקטור, ולכל אלה אשר כן מגיעים להצעת שכר לתת פיצ'ר אחד או שניים אשר ממשקלים את הנתונים הללו, ואלה נכפלו באינדיקטור המציין אם העובד חדש או לא (כאשר ההנחה היא שעובד שטרם מלאו לו שנתיים בחברה נחשב חדש ונתחייס אליו כאל 'מומעד לעבודה' תחת ההנחה שהדרג הגבוה לא נמצא בקבוצה זו).</a:t>
            </a:r>
            <a:endParaRPr lang="en-US" sz="1800" dirty="0">
              <a:latin typeface="Calibri" panose="020F0502020204030204" pitchFamily="34" charset="0"/>
              <a:ea typeface="Times New Roman" panose="02020603050405020304" pitchFamily="18" charset="0"/>
              <a:cs typeface="Arial" panose="020B0604020202020204" pitchFamily="34" charset="0"/>
            </a:endParaRPr>
          </a:p>
          <a:p>
            <a:endParaRPr lang="en-US" dirty="0"/>
          </a:p>
        </p:txBody>
      </p:sp>
      <p:grpSp>
        <p:nvGrpSpPr>
          <p:cNvPr id="15" name="Group 14">
            <a:extLst>
              <a:ext uri="{FF2B5EF4-FFF2-40B4-BE49-F238E27FC236}">
                <a16:creationId xmlns:a16="http://schemas.microsoft.com/office/drawing/2014/main" id="{B125A50B-3339-46D0-AB07-AF94466FEB63}"/>
              </a:ext>
            </a:extLst>
          </p:cNvPr>
          <p:cNvGrpSpPr/>
          <p:nvPr/>
        </p:nvGrpSpPr>
        <p:grpSpPr>
          <a:xfrm>
            <a:off x="9708534" y="71445"/>
            <a:ext cx="2483466" cy="427872"/>
            <a:chOff x="2354005" y="2907995"/>
            <a:chExt cx="7483990" cy="1042009"/>
          </a:xfrm>
        </p:grpSpPr>
        <p:grpSp>
          <p:nvGrpSpPr>
            <p:cNvPr id="16" name="Group 15">
              <a:extLst>
                <a:ext uri="{FF2B5EF4-FFF2-40B4-BE49-F238E27FC236}">
                  <a16:creationId xmlns:a16="http://schemas.microsoft.com/office/drawing/2014/main" id="{6F4468A7-DE90-4C70-BE4B-67E84AB6F295}"/>
                </a:ext>
              </a:extLst>
            </p:cNvPr>
            <p:cNvGrpSpPr/>
            <p:nvPr/>
          </p:nvGrpSpPr>
          <p:grpSpPr>
            <a:xfrm>
              <a:off x="2354005" y="3012196"/>
              <a:ext cx="6962986" cy="833607"/>
              <a:chOff x="76582" y="2917843"/>
              <a:chExt cx="6962986" cy="833607"/>
            </a:xfrm>
          </p:grpSpPr>
          <p:sp>
            <p:nvSpPr>
              <p:cNvPr id="18" name="Rectangle 17">
                <a:extLst>
                  <a:ext uri="{FF2B5EF4-FFF2-40B4-BE49-F238E27FC236}">
                    <a16:creationId xmlns:a16="http://schemas.microsoft.com/office/drawing/2014/main" id="{0ABA341B-1A01-4137-8B46-CFA97ED9A7CD}"/>
                  </a:ext>
                </a:extLst>
              </p:cNvPr>
              <p:cNvSpPr/>
              <p:nvPr/>
            </p:nvSpPr>
            <p:spPr>
              <a:xfrm>
                <a:off x="76582" y="2917843"/>
                <a:ext cx="6962986" cy="83360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TextBox 18">
                <a:extLst>
                  <a:ext uri="{FF2B5EF4-FFF2-40B4-BE49-F238E27FC236}">
                    <a16:creationId xmlns:a16="http://schemas.microsoft.com/office/drawing/2014/main" id="{17C7FA82-1D63-4E9C-B216-0F2112D96C0B}"/>
                  </a:ext>
                </a:extLst>
              </p:cNvPr>
              <p:cNvSpPr txBox="1"/>
              <p:nvPr/>
            </p:nvSpPr>
            <p:spPr>
              <a:xfrm>
                <a:off x="76582" y="2917843"/>
                <a:ext cx="6962986" cy="833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3020" tIns="33020" rIns="661676" bIns="33020" numCol="1" spcCol="1270" anchor="ctr" anchorCtr="0">
                <a:noAutofit/>
              </a:bodyPr>
              <a:lstStyle/>
              <a:p>
                <a:pPr marL="0" lvl="0" indent="0" algn="r" defTabSz="577850">
                  <a:lnSpc>
                    <a:spcPct val="90000"/>
                  </a:lnSpc>
                  <a:spcBef>
                    <a:spcPct val="0"/>
                  </a:spcBef>
                  <a:spcAft>
                    <a:spcPct val="35000"/>
                  </a:spcAft>
                  <a:buNone/>
                </a:pPr>
                <a:r>
                  <a:rPr lang="he-IL" sz="1300" kern="1200" dirty="0"/>
                  <a:t>יצירת משתנים חדשים</a:t>
                </a:r>
                <a:endParaRPr lang="en-US" sz="1300" kern="1200" dirty="0"/>
              </a:p>
            </p:txBody>
          </p:sp>
        </p:grpSp>
        <p:sp>
          <p:nvSpPr>
            <p:cNvPr id="17" name="Oval 16">
              <a:extLst>
                <a:ext uri="{FF2B5EF4-FFF2-40B4-BE49-F238E27FC236}">
                  <a16:creationId xmlns:a16="http://schemas.microsoft.com/office/drawing/2014/main" id="{C287E13C-E396-4CFE-B5CE-9BF39240FBCF}"/>
                </a:ext>
              </a:extLst>
            </p:cNvPr>
            <p:cNvSpPr/>
            <p:nvPr/>
          </p:nvSpPr>
          <p:spPr>
            <a:xfrm>
              <a:off x="8795986" y="2907995"/>
              <a:ext cx="1042009" cy="1042009"/>
            </a:xfrm>
            <a:prstGeom prst="ellipse">
              <a:avLst/>
            </a:prstGeom>
            <a:blipFill rotWithShape="0">
              <a:blip r:embed="rId3"/>
              <a:srcRect/>
              <a:stretch>
                <a:fillRect l="-25000" r="-25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384922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43" name="Freeform: Shape 4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itle 7">
            <a:extLst>
              <a:ext uri="{FF2B5EF4-FFF2-40B4-BE49-F238E27FC236}">
                <a16:creationId xmlns:a16="http://schemas.microsoft.com/office/drawing/2014/main" id="{95DF1A55-DDA3-493B-AF03-278B9629911D}"/>
              </a:ext>
            </a:extLst>
          </p:cNvPr>
          <p:cNvSpPr>
            <a:spLocks noGrp="1"/>
          </p:cNvSpPr>
          <p:nvPr>
            <p:ph type="title"/>
          </p:nvPr>
        </p:nvSpPr>
        <p:spPr>
          <a:xfrm>
            <a:off x="765051" y="662400"/>
            <a:ext cx="3384000" cy="1492132"/>
          </a:xfrm>
        </p:spPr>
        <p:txBody>
          <a:bodyPr vert="horz" lIns="91440" tIns="45720" rIns="91440" bIns="45720" rtlCol="0" anchor="t">
            <a:normAutofit/>
          </a:bodyPr>
          <a:lstStyle/>
          <a:p>
            <a:pPr algn="ctr">
              <a:lnSpc>
                <a:spcPct val="90000"/>
              </a:lnSpc>
            </a:pPr>
            <a:r>
              <a:rPr lang="he-IL" sz="4400" dirty="0">
                <a:solidFill>
                  <a:schemeClr val="bg1"/>
                </a:solidFill>
                <a:latin typeface="Segoe UI Semibold" panose="020B0702040204020203" pitchFamily="34" charset="0"/>
                <a:ea typeface="Tahoma" panose="020B0604030504040204" pitchFamily="34" charset="0"/>
                <a:cs typeface="Segoe UI Semibold" panose="020B0702040204020203" pitchFamily="34" charset="0"/>
              </a:rPr>
              <a:t>מפת חום</a:t>
            </a:r>
            <a:br>
              <a:rPr lang="he-IL" sz="4400" dirty="0">
                <a:solidFill>
                  <a:schemeClr val="bg1"/>
                </a:solidFill>
                <a:latin typeface="Segoe UI Semibold" panose="020B0702040204020203" pitchFamily="34" charset="0"/>
                <a:ea typeface="Tahoma" panose="020B0604030504040204" pitchFamily="34" charset="0"/>
                <a:cs typeface="Segoe UI Semibold" panose="020B0702040204020203" pitchFamily="34" charset="0"/>
              </a:rPr>
            </a:br>
            <a:r>
              <a:rPr lang="he-IL" sz="4400" dirty="0">
                <a:solidFill>
                  <a:schemeClr val="bg1"/>
                </a:solidFill>
                <a:latin typeface="Segoe UI Semibold" panose="020B0702040204020203" pitchFamily="34" charset="0"/>
                <a:ea typeface="Tahoma" panose="020B0604030504040204" pitchFamily="34" charset="0"/>
                <a:cs typeface="Segoe UI Semibold" panose="020B0702040204020203" pitchFamily="34" charset="0"/>
              </a:rPr>
              <a:t>ומתאמים</a:t>
            </a:r>
            <a:endParaRPr lang="en-US" sz="4400" dirty="0">
              <a:solidFill>
                <a:schemeClr val="bg1"/>
              </a:solidFill>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5" name="Slide Number Placeholder 4">
            <a:extLst>
              <a:ext uri="{FF2B5EF4-FFF2-40B4-BE49-F238E27FC236}">
                <a16:creationId xmlns:a16="http://schemas.microsoft.com/office/drawing/2014/main" id="{C43BCC5C-4BDC-48C9-8718-2426D1260508}"/>
              </a:ext>
            </a:extLst>
          </p:cNvPr>
          <p:cNvSpPr>
            <a:spLocks noGrp="1"/>
          </p:cNvSpPr>
          <p:nvPr>
            <p:ph type="sldNum" sz="quarter" idx="12"/>
          </p:nvPr>
        </p:nvSpPr>
        <p:spPr>
          <a:xfrm>
            <a:off x="10365474" y="6375679"/>
            <a:ext cx="1059763" cy="345796"/>
          </a:xfrm>
          <a:prstGeom prst="ellipse">
            <a:avLst/>
          </a:prstGeom>
        </p:spPr>
        <p:txBody>
          <a:bodyPr vert="horz" lIns="91440" tIns="45720" rIns="91440" bIns="45720" rtlCol="0" anchor="ctr">
            <a:normAutofit/>
          </a:bodyPr>
          <a:lstStyle/>
          <a:p>
            <a:pPr>
              <a:lnSpc>
                <a:spcPct val="90000"/>
              </a:lnSpc>
              <a:spcAft>
                <a:spcPts val="600"/>
              </a:spcAft>
            </a:pPr>
            <a:fld id="{8C2E478F-E849-4A8C-AF1F-CBCC78A7CBFA}" type="slidenum">
              <a:rPr lang="en-US" sz="1100" smtClean="0">
                <a:solidFill>
                  <a:schemeClr val="tx1">
                    <a:alpha val="60000"/>
                  </a:schemeClr>
                </a:solidFill>
              </a:rPr>
              <a:pPr>
                <a:lnSpc>
                  <a:spcPct val="90000"/>
                </a:lnSpc>
                <a:spcAft>
                  <a:spcPts val="600"/>
                </a:spcAft>
              </a:pPr>
              <a:t>24</a:t>
            </a:fld>
            <a:endParaRPr lang="en-US" sz="1100">
              <a:solidFill>
                <a:schemeClr val="tx1">
                  <a:alpha val="60000"/>
                </a:schemeClr>
              </a:solidFill>
            </a:endParaRPr>
          </a:p>
        </p:txBody>
      </p:sp>
      <p:pic>
        <p:nvPicPr>
          <p:cNvPr id="19" name="Picture 18">
            <a:extLst>
              <a:ext uri="{FF2B5EF4-FFF2-40B4-BE49-F238E27FC236}">
                <a16:creationId xmlns:a16="http://schemas.microsoft.com/office/drawing/2014/main" id="{66B2E9EC-6470-4502-B3F2-CF0693F82116}"/>
              </a:ext>
            </a:extLst>
          </p:cNvPr>
          <p:cNvPicPr>
            <a:picLocks noChangeAspect="1"/>
          </p:cNvPicPr>
          <p:nvPr/>
        </p:nvPicPr>
        <p:blipFill>
          <a:blip r:embed="rId2"/>
          <a:stretch>
            <a:fillRect/>
          </a:stretch>
        </p:blipFill>
        <p:spPr>
          <a:xfrm>
            <a:off x="869469" y="2232649"/>
            <a:ext cx="3099138" cy="2470820"/>
          </a:xfrm>
          <a:prstGeom prst="rect">
            <a:avLst/>
          </a:prstGeom>
        </p:spPr>
      </p:pic>
      <p:pic>
        <p:nvPicPr>
          <p:cNvPr id="10" name="Picture 9">
            <a:extLst>
              <a:ext uri="{FF2B5EF4-FFF2-40B4-BE49-F238E27FC236}">
                <a16:creationId xmlns:a16="http://schemas.microsoft.com/office/drawing/2014/main" id="{511086F1-B06A-435A-BCCF-937C5FC072FC}"/>
              </a:ext>
            </a:extLst>
          </p:cNvPr>
          <p:cNvPicPr>
            <a:picLocks noChangeAspect="1"/>
          </p:cNvPicPr>
          <p:nvPr/>
        </p:nvPicPr>
        <p:blipFill>
          <a:blip r:embed="rId3"/>
          <a:stretch>
            <a:fillRect/>
          </a:stretch>
        </p:blipFill>
        <p:spPr>
          <a:xfrm>
            <a:off x="5154036" y="263967"/>
            <a:ext cx="6400800" cy="6400800"/>
          </a:xfrm>
          <a:prstGeom prst="rect">
            <a:avLst/>
          </a:prstGeom>
        </p:spPr>
      </p:pic>
      <p:grpSp>
        <p:nvGrpSpPr>
          <p:cNvPr id="14" name="Group 13">
            <a:extLst>
              <a:ext uri="{FF2B5EF4-FFF2-40B4-BE49-F238E27FC236}">
                <a16:creationId xmlns:a16="http://schemas.microsoft.com/office/drawing/2014/main" id="{8E3B7F34-EABF-4FA3-A60A-B565FF6908D6}"/>
              </a:ext>
            </a:extLst>
          </p:cNvPr>
          <p:cNvGrpSpPr/>
          <p:nvPr/>
        </p:nvGrpSpPr>
        <p:grpSpPr>
          <a:xfrm>
            <a:off x="9737710" y="51904"/>
            <a:ext cx="2454290" cy="424127"/>
            <a:chOff x="4178019" y="5509582"/>
            <a:chExt cx="7961917" cy="1042009"/>
          </a:xfrm>
        </p:grpSpPr>
        <p:sp>
          <p:nvSpPr>
            <p:cNvPr id="16" name="Freeform: Shape 15">
              <a:extLst>
                <a:ext uri="{FF2B5EF4-FFF2-40B4-BE49-F238E27FC236}">
                  <a16:creationId xmlns:a16="http://schemas.microsoft.com/office/drawing/2014/main" id="{1540E25A-AE92-43F9-A624-866733455FE7}"/>
                </a:ext>
              </a:extLst>
            </p:cNvPr>
            <p:cNvSpPr/>
            <p:nvPr/>
          </p:nvSpPr>
          <p:spPr>
            <a:xfrm>
              <a:off x="4178019" y="5613781"/>
              <a:ext cx="7440912" cy="833608"/>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020" tIns="33020" rIns="661676" bIns="33020" numCol="1" spcCol="1270" anchor="ctr" anchorCtr="0">
              <a:noAutofit/>
            </a:bodyPr>
            <a:lstStyle/>
            <a:p>
              <a:pPr marL="0" lvl="0" indent="0" algn="r" defTabSz="577850">
                <a:lnSpc>
                  <a:spcPct val="90000"/>
                </a:lnSpc>
                <a:spcBef>
                  <a:spcPct val="0"/>
                </a:spcBef>
                <a:spcAft>
                  <a:spcPct val="35000"/>
                </a:spcAft>
                <a:buNone/>
              </a:pPr>
              <a:r>
                <a:rPr lang="he-IL" sz="1300" kern="1200" dirty="0"/>
                <a:t>בחירת הפיצ'רים</a:t>
              </a:r>
              <a:endParaRPr lang="en-US" sz="1300" kern="1200" dirty="0"/>
            </a:p>
          </p:txBody>
        </p:sp>
        <p:sp>
          <p:nvSpPr>
            <p:cNvPr id="18" name="Oval 17">
              <a:extLst>
                <a:ext uri="{FF2B5EF4-FFF2-40B4-BE49-F238E27FC236}">
                  <a16:creationId xmlns:a16="http://schemas.microsoft.com/office/drawing/2014/main" id="{53CCA64A-9E90-48AD-B923-589EC7A27B86}"/>
                </a:ext>
              </a:extLst>
            </p:cNvPr>
            <p:cNvSpPr/>
            <p:nvPr/>
          </p:nvSpPr>
          <p:spPr>
            <a:xfrm>
              <a:off x="11097927" y="5509582"/>
              <a:ext cx="1042009" cy="1042009"/>
            </a:xfrm>
            <a:prstGeom prst="ellipse">
              <a:avLst/>
            </a:prstGeom>
            <a:blipFill rotWithShape="0">
              <a:blip r:embed="rId4"/>
              <a:srcRect/>
              <a:stretch>
                <a:fillRect l="-21000" r="-21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992323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393935"/>
            <a:ext cx="11002962" cy="823913"/>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בחירת משתנים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25</a:t>
            </a:fld>
            <a:endParaRPr lang="en-US" dirty="0"/>
          </a:p>
        </p:txBody>
      </p:sp>
      <p:sp>
        <p:nvSpPr>
          <p:cNvPr id="12" name="Text Placeholder 5">
            <a:extLst>
              <a:ext uri="{FF2B5EF4-FFF2-40B4-BE49-F238E27FC236}">
                <a16:creationId xmlns:a16="http://schemas.microsoft.com/office/drawing/2014/main" id="{3D25EB93-2CDA-4050-B918-F8FF2A68516A}"/>
              </a:ext>
            </a:extLst>
          </p:cNvPr>
          <p:cNvSpPr txBox="1">
            <a:spLocks/>
          </p:cNvSpPr>
          <p:nvPr/>
        </p:nvSpPr>
        <p:spPr>
          <a:xfrm>
            <a:off x="776894" y="1217848"/>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spcBef>
                <a:spcPts val="0"/>
              </a:spcBef>
              <a:buNone/>
            </a:pPr>
            <a:endParaRPr lang="he-IL" sz="1800" dirty="0">
              <a:latin typeface="Calibri" panose="020F0502020204030204" pitchFamily="34" charset="0"/>
              <a:ea typeface="Times New Roman" panose="02020603050405020304" pitchFamily="18" charset="0"/>
              <a:cs typeface="Calibri Light" panose="020F0302020204030204" pitchFamily="34" charset="0"/>
            </a:endParaRPr>
          </a:p>
          <a:p>
            <a:pPr marL="0" indent="0">
              <a:buNone/>
            </a:pPr>
            <a:endParaRPr lang="en-US" dirty="0"/>
          </a:p>
        </p:txBody>
      </p:sp>
      <p:sp>
        <p:nvSpPr>
          <p:cNvPr id="8" name="Text Placeholder 5">
            <a:extLst>
              <a:ext uri="{FF2B5EF4-FFF2-40B4-BE49-F238E27FC236}">
                <a16:creationId xmlns:a16="http://schemas.microsoft.com/office/drawing/2014/main" id="{5513EB3F-765C-4C6A-8150-50F2C578FF1D}"/>
              </a:ext>
            </a:extLst>
          </p:cNvPr>
          <p:cNvSpPr txBox="1">
            <a:spLocks/>
          </p:cNvSpPr>
          <p:nvPr/>
        </p:nvSpPr>
        <p:spPr>
          <a:xfrm>
            <a:off x="6327488" y="1217848"/>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dirty="0"/>
          </a:p>
        </p:txBody>
      </p:sp>
      <p:sp>
        <p:nvSpPr>
          <p:cNvPr id="10" name="TextBox 9">
            <a:extLst>
              <a:ext uri="{FF2B5EF4-FFF2-40B4-BE49-F238E27FC236}">
                <a16:creationId xmlns:a16="http://schemas.microsoft.com/office/drawing/2014/main" id="{56EF101D-775E-49CB-B396-B9B9F00CECB0}"/>
              </a:ext>
            </a:extLst>
          </p:cNvPr>
          <p:cNvSpPr txBox="1"/>
          <p:nvPr/>
        </p:nvSpPr>
        <p:spPr>
          <a:xfrm>
            <a:off x="1070767" y="1214735"/>
            <a:ext cx="10526714" cy="6647974"/>
          </a:xfrm>
          <a:prstGeom prst="rect">
            <a:avLst/>
          </a:prstGeom>
          <a:noFill/>
        </p:spPr>
        <p:txBody>
          <a:bodyPr wrap="square">
            <a:spAutoFit/>
          </a:bodyPr>
          <a:lstStyle/>
          <a:p>
            <a:pPr algn="r" rtl="1"/>
            <a:endParaRPr lang="he-IL" dirty="0">
              <a:latin typeface="Calibri" panose="020F0502020204030204" pitchFamily="34" charset="0"/>
              <a:cs typeface="Calibri Light" panose="020F0302020204030204" pitchFamily="34" charset="0"/>
            </a:endParaRPr>
          </a:p>
          <a:p>
            <a:pPr marL="285750" indent="-285750" algn="r" rtl="1">
              <a:buFont typeface="Arial" panose="020B0604020202020204" pitchFamily="34" charset="0"/>
              <a:buChar char="•"/>
            </a:pPr>
            <a:endParaRPr lang="he-IL" dirty="0">
              <a:latin typeface="Calibri" panose="020F0502020204030204" pitchFamily="34" charset="0"/>
              <a:cs typeface="Calibri Light" panose="020F0302020204030204" pitchFamily="34" charset="0"/>
            </a:endParaRPr>
          </a:p>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הוסר האינדיקטור המציין אם העובד עובד בארגון יותר משנתיים</a:t>
            </a:r>
            <a:endParaRPr lang="he-IL" sz="12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Light" panose="020F0302020204030204" pitchFamily="34" charset="0"/>
              </a:rPr>
              <a:t>old_worker_indocator</a:t>
            </a:r>
            <a:endParaRPr lang="he-IL" dirty="0">
              <a:latin typeface="Calibri" panose="020F0502020204030204" pitchFamily="34" charset="0"/>
              <a:cs typeface="Calibri Light" panose="020F0302020204030204" pitchFamily="34" charset="0"/>
            </a:endParaRPr>
          </a:p>
          <a:p>
            <a:pPr algn="r" rtl="1"/>
            <a:endParaRPr lang="he-IL" dirty="0">
              <a:latin typeface="Calibri" panose="020F0502020204030204" pitchFamily="34" charset="0"/>
              <a:cs typeface="Calibri Light" panose="020F0302020204030204" pitchFamily="34" charset="0"/>
            </a:endParaRPr>
          </a:p>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הוסרו המשתנים הקורלטיביים ביותר</a:t>
            </a:r>
          </a:p>
          <a:p>
            <a:pPr marL="285750" indent="-285750" algn="r" rtl="1">
              <a:buFont typeface="Arial" panose="020B0604020202020204" pitchFamily="34" charset="0"/>
              <a:buChar char="•"/>
            </a:pPr>
            <a:r>
              <a:rPr lang="he-IL" dirty="0">
                <a:latin typeface="Calibri" panose="020F0502020204030204" pitchFamily="34" charset="0"/>
                <a:cs typeface="Calibri Light" panose="020F0302020204030204" pitchFamily="34" charset="0"/>
              </a:rPr>
              <a:t>הוסרו המשתנים אשר מתארים עובד שכבר נמצא בארגון (נכנסו בחישוב של פיצ'ר החדש ‘</a:t>
            </a:r>
            <a:r>
              <a:rPr lang="en-US" dirty="0">
                <a:latin typeface="Calibri" panose="020F0502020204030204" pitchFamily="34" charset="0"/>
                <a:cs typeface="Calibri Light" panose="020F0302020204030204" pitchFamily="34" charset="0"/>
              </a:rPr>
              <a:t>Worker</a:t>
            </a:r>
            <a:r>
              <a:rPr lang="he-IL" dirty="0">
                <a:latin typeface="Calibri" panose="020F0502020204030204" pitchFamily="34" charset="0"/>
                <a:cs typeface="Calibri Light" panose="020F0302020204030204" pitchFamily="34" charset="0"/>
              </a:rPr>
              <a:t>'</a:t>
            </a:r>
            <a:r>
              <a:rPr lang="en-US" dirty="0">
                <a:latin typeface="Calibri" panose="020F0502020204030204" pitchFamily="34" charset="0"/>
                <a:cs typeface="Calibri Light" panose="020F0302020204030204" pitchFamily="34" charset="0"/>
              </a:rPr>
              <a:t>(</a:t>
            </a:r>
            <a:endParaRPr lang="he-IL"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cs typeface="Calibri Light" panose="020F0302020204030204" pitchFamily="34" charset="0"/>
              </a:rPr>
              <a:t>JobSatisfaction</a:t>
            </a:r>
            <a:endParaRPr lang="he-IL" sz="18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800" dirty="0" err="1">
                <a:latin typeface="Calibri" panose="020F0502020204030204" pitchFamily="34" charset="0"/>
                <a:cs typeface="Calibri Light" panose="020F0302020204030204" pitchFamily="34" charset="0"/>
              </a:rPr>
              <a:t>EnvironmentSatisfaction</a:t>
            </a:r>
            <a:endParaRPr lang="he-IL" sz="18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800" dirty="0" err="1">
                <a:latin typeface="Calibri" panose="020F0502020204030204" pitchFamily="34" charset="0"/>
                <a:cs typeface="Calibri Light" panose="020F0302020204030204" pitchFamily="34" charset="0"/>
              </a:rPr>
              <a:t>JobInvolvement</a:t>
            </a:r>
            <a:endParaRPr lang="he-IL" sz="18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800" dirty="0" err="1">
                <a:latin typeface="Calibri" panose="020F0502020204030204" pitchFamily="34" charset="0"/>
                <a:cs typeface="Calibri Light" panose="020F0302020204030204" pitchFamily="34" charset="0"/>
              </a:rPr>
              <a:t>RelationshipSatisfaction</a:t>
            </a:r>
            <a:endParaRPr lang="he-IL" sz="18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800" dirty="0" err="1">
                <a:latin typeface="Calibri" panose="020F0502020204030204" pitchFamily="34" charset="0"/>
                <a:cs typeface="Calibri Light" panose="020F0302020204030204" pitchFamily="34" charset="0"/>
              </a:rPr>
              <a:t>TrainingTimesLastYear</a:t>
            </a:r>
            <a:endParaRPr lang="he-IL" sz="18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800" dirty="0" err="1">
                <a:latin typeface="Calibri" panose="020F0502020204030204" pitchFamily="34" charset="0"/>
                <a:cs typeface="Calibri Light" panose="020F0302020204030204" pitchFamily="34" charset="0"/>
              </a:rPr>
              <a:t>catYearsSinceLastPromotion</a:t>
            </a:r>
            <a:endParaRPr lang="he-IL" sz="18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800" dirty="0" err="1">
                <a:latin typeface="Calibri" panose="020F0502020204030204" pitchFamily="34" charset="0"/>
                <a:cs typeface="Calibri Light" panose="020F0302020204030204" pitchFamily="34" charset="0"/>
              </a:rPr>
              <a:t>catYearsWithCurrManage</a:t>
            </a:r>
            <a:endParaRPr lang="he-IL" sz="18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800" dirty="0" err="1">
                <a:latin typeface="Calibri" panose="020F0502020204030204" pitchFamily="34" charset="0"/>
                <a:cs typeface="Calibri Light" panose="020F0302020204030204" pitchFamily="34" charset="0"/>
              </a:rPr>
              <a:t>catYearsAtCompany</a:t>
            </a:r>
            <a:endParaRPr lang="he-IL" sz="18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sz="1800" dirty="0" err="1">
                <a:latin typeface="Calibri" panose="020F0502020204030204" pitchFamily="34" charset="0"/>
                <a:cs typeface="Calibri Light" panose="020F0302020204030204" pitchFamily="34" charset="0"/>
              </a:rPr>
              <a:t>catYearsInCurrentRole</a:t>
            </a:r>
            <a:endParaRPr lang="he-IL" sz="18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Light" panose="020F0302020204030204" pitchFamily="34" charset="0"/>
              </a:rPr>
              <a:t>catTotalWorkingYears</a:t>
            </a:r>
            <a:endParaRPr lang="he-IL"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he-IL" dirty="0">
                <a:latin typeface="Calibri" panose="020F0502020204030204" pitchFamily="34" charset="0"/>
                <a:cs typeface="Calibri Light" panose="020F0302020204030204" pitchFamily="34" charset="0"/>
              </a:rPr>
              <a:t> </a:t>
            </a:r>
            <a:r>
              <a:rPr lang="en-US" dirty="0">
                <a:latin typeface="Calibri" panose="020F0502020204030204" pitchFamily="34" charset="0"/>
                <a:cs typeface="Calibri Light" panose="020F0302020204030204" pitchFamily="34" charset="0"/>
              </a:rPr>
              <a:t> MaritalStatus</a:t>
            </a:r>
            <a:r>
              <a:rPr lang="he-IL" dirty="0">
                <a:latin typeface="Calibri" panose="020F0502020204030204" pitchFamily="34" charset="0"/>
                <a:cs typeface="Calibri Light" panose="020F0302020204030204" pitchFamily="34" charset="0"/>
              </a:rPr>
              <a:t> </a:t>
            </a:r>
            <a:endParaRPr lang="en-US"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Light" panose="020F0302020204030204" pitchFamily="34" charset="0"/>
              </a:rPr>
              <a:t>Satisfaction</a:t>
            </a:r>
            <a:endParaRPr lang="he-IL"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endParaRPr lang="en-US" sz="1800" dirty="0">
              <a:latin typeface="Calibri" panose="020F0502020204030204" pitchFamily="34" charset="0"/>
              <a:cs typeface="Calibri Light" panose="020F0302020204030204" pitchFamily="34" charset="0"/>
            </a:endParaRPr>
          </a:p>
          <a:p>
            <a:pPr marL="285750" indent="-285750">
              <a:buFont typeface="Arial" panose="020B0604020202020204" pitchFamily="34" charset="0"/>
              <a:buChar char="•"/>
            </a:pPr>
            <a:endParaRPr lang="he-IL" sz="1200" dirty="0">
              <a:latin typeface="Calibri" panose="020F0502020204030204" pitchFamily="34" charset="0"/>
              <a:cs typeface="Calibri Light" panose="020F0302020204030204" pitchFamily="34" charset="0"/>
            </a:endParaRPr>
          </a:p>
          <a:p>
            <a:br>
              <a:rPr lang="en-US" b="0" dirty="0">
                <a:solidFill>
                  <a:srgbClr val="000000"/>
                </a:solidFill>
                <a:effectLst/>
                <a:latin typeface="Courier New" panose="02070309020205020404" pitchFamily="49" charset="0"/>
              </a:rPr>
            </a:br>
            <a:endParaRPr lang="en-US" b="0" dirty="0">
              <a:solidFill>
                <a:srgbClr val="000000"/>
              </a:solidFill>
              <a:effectLst/>
              <a:latin typeface="Courier New" panose="02070309020205020404" pitchFamily="49" charset="0"/>
            </a:endParaRPr>
          </a:p>
          <a:p>
            <a:pPr marL="285750" indent="-285750" algn="r" rtl="1">
              <a:buFont typeface="Arial" panose="020B0604020202020204" pitchFamily="34" charset="0"/>
              <a:buChar char="•"/>
            </a:pPr>
            <a:endParaRPr lang="he-IL" dirty="0">
              <a:latin typeface="Calibri" panose="020F0502020204030204" pitchFamily="34" charset="0"/>
              <a:cs typeface="Calibri Light" panose="020F0302020204030204" pitchFamily="34" charset="0"/>
            </a:endParaRPr>
          </a:p>
        </p:txBody>
      </p:sp>
      <p:grpSp>
        <p:nvGrpSpPr>
          <p:cNvPr id="15" name="Group 14">
            <a:extLst>
              <a:ext uri="{FF2B5EF4-FFF2-40B4-BE49-F238E27FC236}">
                <a16:creationId xmlns:a16="http://schemas.microsoft.com/office/drawing/2014/main" id="{8C08092E-E34D-4800-A993-B6EA53147812}"/>
              </a:ext>
            </a:extLst>
          </p:cNvPr>
          <p:cNvGrpSpPr/>
          <p:nvPr/>
        </p:nvGrpSpPr>
        <p:grpSpPr>
          <a:xfrm>
            <a:off x="9737710" y="24572"/>
            <a:ext cx="2454290" cy="424127"/>
            <a:chOff x="4178019" y="5509582"/>
            <a:chExt cx="7961917" cy="1042009"/>
          </a:xfrm>
        </p:grpSpPr>
        <p:sp>
          <p:nvSpPr>
            <p:cNvPr id="16" name="Freeform: Shape 15">
              <a:extLst>
                <a:ext uri="{FF2B5EF4-FFF2-40B4-BE49-F238E27FC236}">
                  <a16:creationId xmlns:a16="http://schemas.microsoft.com/office/drawing/2014/main" id="{843C3348-E99F-4FC8-A69B-98970E3390AC}"/>
                </a:ext>
              </a:extLst>
            </p:cNvPr>
            <p:cNvSpPr/>
            <p:nvPr/>
          </p:nvSpPr>
          <p:spPr>
            <a:xfrm>
              <a:off x="4178019" y="5613781"/>
              <a:ext cx="7440912" cy="833608"/>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020" tIns="33020" rIns="661676" bIns="33020" numCol="1" spcCol="1270" anchor="ctr" anchorCtr="0">
              <a:noAutofit/>
            </a:bodyPr>
            <a:lstStyle/>
            <a:p>
              <a:pPr marL="0" lvl="0" indent="0" algn="r" defTabSz="577850">
                <a:lnSpc>
                  <a:spcPct val="90000"/>
                </a:lnSpc>
                <a:spcBef>
                  <a:spcPct val="0"/>
                </a:spcBef>
                <a:spcAft>
                  <a:spcPct val="35000"/>
                </a:spcAft>
                <a:buNone/>
              </a:pPr>
              <a:r>
                <a:rPr lang="he-IL" sz="1300" kern="1200" dirty="0"/>
                <a:t>בחירת הפיצ'רים</a:t>
              </a:r>
              <a:endParaRPr lang="en-US" sz="1300" kern="1200" dirty="0"/>
            </a:p>
          </p:txBody>
        </p:sp>
        <p:sp>
          <p:nvSpPr>
            <p:cNvPr id="17" name="Oval 16">
              <a:extLst>
                <a:ext uri="{FF2B5EF4-FFF2-40B4-BE49-F238E27FC236}">
                  <a16:creationId xmlns:a16="http://schemas.microsoft.com/office/drawing/2014/main" id="{55098324-58B8-4B88-8ABC-0E482281C031}"/>
                </a:ext>
              </a:extLst>
            </p:cNvPr>
            <p:cNvSpPr/>
            <p:nvPr/>
          </p:nvSpPr>
          <p:spPr>
            <a:xfrm>
              <a:off x="11097927" y="5509582"/>
              <a:ext cx="1042009" cy="1042009"/>
            </a:xfrm>
            <a:prstGeom prst="ellipse">
              <a:avLst/>
            </a:prstGeom>
            <a:blipFill rotWithShape="0">
              <a:blip r:embed="rId3"/>
              <a:srcRect/>
              <a:stretch>
                <a:fillRect l="-21000" r="-21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217150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43" name="Freeform: Shape 4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itle 7">
            <a:extLst>
              <a:ext uri="{FF2B5EF4-FFF2-40B4-BE49-F238E27FC236}">
                <a16:creationId xmlns:a16="http://schemas.microsoft.com/office/drawing/2014/main" id="{95DF1A55-DDA3-493B-AF03-278B9629911D}"/>
              </a:ext>
            </a:extLst>
          </p:cNvPr>
          <p:cNvSpPr>
            <a:spLocks noGrp="1"/>
          </p:cNvSpPr>
          <p:nvPr>
            <p:ph type="title"/>
          </p:nvPr>
        </p:nvSpPr>
        <p:spPr>
          <a:xfrm>
            <a:off x="765051" y="662400"/>
            <a:ext cx="3384000" cy="1492132"/>
          </a:xfrm>
        </p:spPr>
        <p:txBody>
          <a:bodyPr vert="horz" lIns="91440" tIns="45720" rIns="91440" bIns="45720" rtlCol="0" anchor="t">
            <a:normAutofit/>
          </a:bodyPr>
          <a:lstStyle/>
          <a:p>
            <a:pPr algn="ctr">
              <a:lnSpc>
                <a:spcPct val="90000"/>
              </a:lnSpc>
            </a:pPr>
            <a:r>
              <a:rPr lang="he-IL" sz="4400" dirty="0">
                <a:solidFill>
                  <a:schemeClr val="bg1"/>
                </a:solidFill>
                <a:latin typeface="Segoe UI Semibold" panose="020B0702040204020203" pitchFamily="34" charset="0"/>
                <a:ea typeface="Tahoma" panose="020B0604030504040204" pitchFamily="34" charset="0"/>
                <a:cs typeface="Segoe UI Semibold" panose="020B0702040204020203" pitchFamily="34" charset="0"/>
              </a:rPr>
              <a:t>בתום הכנת הנתונים</a:t>
            </a:r>
            <a:endParaRPr lang="en-US" sz="4400" dirty="0">
              <a:solidFill>
                <a:schemeClr val="bg1"/>
              </a:solidFill>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15" name="Text Placeholder 5">
            <a:extLst>
              <a:ext uri="{FF2B5EF4-FFF2-40B4-BE49-F238E27FC236}">
                <a16:creationId xmlns:a16="http://schemas.microsoft.com/office/drawing/2014/main" id="{026B08BF-7975-4359-BB2B-646D90DCBD41}"/>
              </a:ext>
            </a:extLst>
          </p:cNvPr>
          <p:cNvSpPr txBox="1">
            <a:spLocks/>
          </p:cNvSpPr>
          <p:nvPr/>
        </p:nvSpPr>
        <p:spPr>
          <a:xfrm>
            <a:off x="765051" y="2286000"/>
            <a:ext cx="3384000" cy="3844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90000"/>
              </a:lnSpc>
              <a:spcBef>
                <a:spcPts val="0"/>
              </a:spcBef>
              <a:buNone/>
            </a:pPr>
            <a:endParaRPr lang="en-US" sz="1800" spc="300" dirty="0">
              <a:solidFill>
                <a:schemeClr val="bg1"/>
              </a:solidFill>
              <a:latin typeface="Calibri" panose="020F0502020204030204" pitchFamily="34" charset="0"/>
              <a:cs typeface="Calibri Light" panose="020F0302020204030204" pitchFamily="34" charset="0"/>
            </a:endParaRPr>
          </a:p>
          <a:p>
            <a:pPr marL="0" algn="r" rtl="1">
              <a:lnSpc>
                <a:spcPct val="90000"/>
              </a:lnSpc>
              <a:spcBef>
                <a:spcPts val="0"/>
              </a:spcBef>
            </a:pPr>
            <a:r>
              <a:rPr lang="en-US" sz="1800" spc="300" dirty="0">
                <a:solidFill>
                  <a:schemeClr val="bg1"/>
                </a:solidFill>
                <a:latin typeface="Calibri" panose="020F0502020204030204" pitchFamily="34" charset="0"/>
                <a:cs typeface="Calibri Light" panose="020F0302020204030204" pitchFamily="34" charset="0"/>
              </a:rPr>
              <a:t>1470 </a:t>
            </a:r>
            <a:r>
              <a:rPr lang="en-US" sz="1800" spc="300" dirty="0" err="1">
                <a:solidFill>
                  <a:schemeClr val="bg1"/>
                </a:solidFill>
                <a:latin typeface="Calibri" panose="020F0502020204030204" pitchFamily="34" charset="0"/>
                <a:cs typeface="Calibri Light" panose="020F0302020204030204" pitchFamily="34" charset="0"/>
              </a:rPr>
              <a:t>רשומות</a:t>
            </a:r>
            <a:r>
              <a:rPr lang="en-US" sz="1800" spc="300" dirty="0">
                <a:solidFill>
                  <a:schemeClr val="bg1"/>
                </a:solidFill>
                <a:latin typeface="Calibri" panose="020F0502020204030204" pitchFamily="34" charset="0"/>
                <a:cs typeface="Calibri Light" panose="020F0302020204030204" pitchFamily="34" charset="0"/>
              </a:rPr>
              <a:t> </a:t>
            </a:r>
            <a:endParaRPr lang="he-IL" sz="1800" spc="300" dirty="0">
              <a:solidFill>
                <a:schemeClr val="bg1"/>
              </a:solidFill>
              <a:latin typeface="Calibri" panose="020F0502020204030204" pitchFamily="34" charset="0"/>
              <a:cs typeface="Calibri Light" panose="020F0302020204030204" pitchFamily="34" charset="0"/>
            </a:endParaRPr>
          </a:p>
          <a:p>
            <a:pPr marL="0" algn="r" rtl="1">
              <a:lnSpc>
                <a:spcPct val="90000"/>
              </a:lnSpc>
              <a:spcBef>
                <a:spcPts val="0"/>
              </a:spcBef>
            </a:pPr>
            <a:r>
              <a:rPr lang="he-IL" sz="1800" b="1" spc="300" dirty="0">
                <a:solidFill>
                  <a:schemeClr val="bg1"/>
                </a:solidFill>
                <a:latin typeface="Calibri" panose="020F0502020204030204" pitchFamily="34" charset="0"/>
                <a:cs typeface="Calibri Light" panose="020F0302020204030204" pitchFamily="34" charset="0"/>
              </a:rPr>
              <a:t>15</a:t>
            </a:r>
            <a:r>
              <a:rPr lang="he-IL" sz="1800" spc="300" dirty="0">
                <a:solidFill>
                  <a:schemeClr val="bg1"/>
                </a:solidFill>
                <a:latin typeface="Calibri" panose="020F0502020204030204" pitchFamily="34" charset="0"/>
                <a:cs typeface="Calibri Light" panose="020F0302020204030204" pitchFamily="34" charset="0"/>
              </a:rPr>
              <a:t> מ</a:t>
            </a:r>
            <a:r>
              <a:rPr lang="en-US" sz="1800" spc="300" dirty="0" err="1">
                <a:solidFill>
                  <a:schemeClr val="bg1"/>
                </a:solidFill>
                <a:latin typeface="Calibri" panose="020F0502020204030204" pitchFamily="34" charset="0"/>
                <a:cs typeface="Calibri Light" panose="020F0302020204030204" pitchFamily="34" charset="0"/>
              </a:rPr>
              <a:t>שתנים</a:t>
            </a:r>
            <a:r>
              <a:rPr lang="en-US" sz="1800" spc="300" dirty="0">
                <a:solidFill>
                  <a:schemeClr val="bg1"/>
                </a:solidFill>
                <a:latin typeface="Calibri" panose="020F0502020204030204" pitchFamily="34" charset="0"/>
                <a:cs typeface="Calibri Light" panose="020F0302020204030204" pitchFamily="34" charset="0"/>
              </a:rPr>
              <a:t> </a:t>
            </a:r>
            <a:r>
              <a:rPr lang="en-US" sz="1800" spc="300" dirty="0" err="1">
                <a:solidFill>
                  <a:schemeClr val="bg1"/>
                </a:solidFill>
                <a:latin typeface="Calibri" panose="020F0502020204030204" pitchFamily="34" charset="0"/>
                <a:cs typeface="Calibri Light" panose="020F0302020204030204" pitchFamily="34" charset="0"/>
              </a:rPr>
              <a:t>מסבירים</a:t>
            </a:r>
            <a:r>
              <a:rPr lang="he-IL" sz="1800" spc="300" dirty="0">
                <a:solidFill>
                  <a:schemeClr val="bg1"/>
                </a:solidFill>
                <a:latin typeface="Calibri" panose="020F0502020204030204" pitchFamily="34" charset="0"/>
                <a:cs typeface="Calibri Light" panose="020F0302020204030204" pitchFamily="34" charset="0"/>
              </a:rPr>
              <a:t> ומשתנה מטרה</a:t>
            </a:r>
          </a:p>
          <a:p>
            <a:pPr marL="0" algn="r" rtl="1">
              <a:lnSpc>
                <a:spcPct val="90000"/>
              </a:lnSpc>
              <a:spcBef>
                <a:spcPts val="0"/>
              </a:spcBef>
            </a:pPr>
            <a:r>
              <a:rPr lang="he-IL" sz="1800" spc="300" dirty="0">
                <a:solidFill>
                  <a:schemeClr val="bg1"/>
                </a:solidFill>
                <a:latin typeface="Calibri" panose="020F0502020204030204" pitchFamily="34" charset="0"/>
                <a:cs typeface="Calibri Light" panose="020F0302020204030204" pitchFamily="34" charset="0"/>
              </a:rPr>
              <a:t>כל הפיצ'רים מנורמלים בסקאלה של 0-1</a:t>
            </a:r>
          </a:p>
          <a:p>
            <a:pPr marL="0" algn="r" rtl="1">
              <a:lnSpc>
                <a:spcPct val="90000"/>
              </a:lnSpc>
              <a:spcBef>
                <a:spcPts val="0"/>
              </a:spcBef>
            </a:pPr>
            <a:endParaRPr lang="en-US" sz="1800" spc="300" dirty="0">
              <a:solidFill>
                <a:schemeClr val="bg1"/>
              </a:solidFill>
              <a:latin typeface="Calibri" panose="020F0502020204030204" pitchFamily="34" charset="0"/>
              <a:cs typeface="Calibri Light" panose="020F0302020204030204" pitchFamily="34" charset="0"/>
            </a:endParaRPr>
          </a:p>
          <a:p>
            <a:pPr marL="0" indent="0" algn="r" rtl="1">
              <a:lnSpc>
                <a:spcPct val="90000"/>
              </a:lnSpc>
              <a:spcBef>
                <a:spcPts val="0"/>
              </a:spcBef>
              <a:buNone/>
            </a:pPr>
            <a:r>
              <a:rPr lang="he-IL" sz="1800" spc="300" dirty="0">
                <a:solidFill>
                  <a:schemeClr val="bg1"/>
                </a:solidFill>
                <a:latin typeface="Calibri" panose="020F0502020204030204" pitchFamily="34" charset="0"/>
                <a:cs typeface="Calibri Light" panose="020F0302020204030204" pitchFamily="34" charset="0"/>
              </a:rPr>
              <a:t>ומשתנה מטרה רציף</a:t>
            </a:r>
          </a:p>
          <a:p>
            <a:pPr algn="r" rtl="1">
              <a:lnSpc>
                <a:spcPct val="90000"/>
              </a:lnSpc>
              <a:spcBef>
                <a:spcPts val="0"/>
              </a:spcBef>
            </a:pPr>
            <a:endParaRPr lang="he-IL" sz="1800" spc="300" dirty="0">
              <a:solidFill>
                <a:schemeClr val="bg1"/>
              </a:solidFill>
              <a:latin typeface="Calibri" panose="020F0502020204030204" pitchFamily="34" charset="0"/>
              <a:cs typeface="Calibri Light" panose="020F0302020204030204" pitchFamily="34" charset="0"/>
            </a:endParaRPr>
          </a:p>
          <a:p>
            <a:pPr algn="r" rtl="1">
              <a:lnSpc>
                <a:spcPct val="90000"/>
              </a:lnSpc>
              <a:spcBef>
                <a:spcPts val="0"/>
              </a:spcBef>
            </a:pPr>
            <a:endParaRPr lang="he-IL" sz="1800" spc="300" dirty="0">
              <a:solidFill>
                <a:schemeClr val="bg1"/>
              </a:solidFill>
              <a:latin typeface="Calibri" panose="020F0502020204030204" pitchFamily="34" charset="0"/>
              <a:cs typeface="Calibri Light" panose="020F0302020204030204" pitchFamily="34" charset="0"/>
            </a:endParaRPr>
          </a:p>
          <a:p>
            <a:pPr algn="r" rtl="1">
              <a:lnSpc>
                <a:spcPct val="90000"/>
              </a:lnSpc>
              <a:spcBef>
                <a:spcPts val="0"/>
              </a:spcBef>
            </a:pPr>
            <a:endParaRPr lang="he-IL" sz="1800" spc="300" dirty="0">
              <a:solidFill>
                <a:schemeClr val="bg1"/>
              </a:solidFill>
              <a:latin typeface="Calibri" panose="020F0502020204030204" pitchFamily="34" charset="0"/>
              <a:cs typeface="Calibri Light" panose="020F0302020204030204" pitchFamily="34" charset="0"/>
            </a:endParaRPr>
          </a:p>
          <a:p>
            <a:pPr algn="r" rtl="1">
              <a:lnSpc>
                <a:spcPct val="90000"/>
              </a:lnSpc>
              <a:spcBef>
                <a:spcPts val="0"/>
              </a:spcBef>
            </a:pPr>
            <a:endParaRPr lang="he-IL" sz="1800" spc="300" dirty="0">
              <a:solidFill>
                <a:schemeClr val="bg1"/>
              </a:solidFill>
              <a:latin typeface="Calibri" panose="020F0502020204030204" pitchFamily="34" charset="0"/>
              <a:cs typeface="Calibri Light" panose="020F0302020204030204" pitchFamily="34" charset="0"/>
            </a:endParaRPr>
          </a:p>
          <a:p>
            <a:pPr algn="r" rtl="1">
              <a:lnSpc>
                <a:spcPct val="90000"/>
              </a:lnSpc>
              <a:spcBef>
                <a:spcPts val="0"/>
              </a:spcBef>
            </a:pPr>
            <a:endParaRPr lang="en-US" sz="1800" spc="300" dirty="0">
              <a:solidFill>
                <a:schemeClr val="bg1"/>
              </a:solidFill>
              <a:latin typeface="Calibri" panose="020F0502020204030204" pitchFamily="34" charset="0"/>
              <a:cs typeface="Calibri Light" panose="020F0302020204030204" pitchFamily="34" charset="0"/>
            </a:endParaRPr>
          </a:p>
          <a:p>
            <a:pPr>
              <a:lnSpc>
                <a:spcPct val="90000"/>
              </a:lnSpc>
            </a:pPr>
            <a:endParaRPr lang="en-US" sz="2000" dirty="0">
              <a:solidFill>
                <a:schemeClr val="bg1">
                  <a:alpha val="60000"/>
                </a:schemeClr>
              </a:solidFill>
            </a:endParaRPr>
          </a:p>
        </p:txBody>
      </p:sp>
      <p:sp>
        <p:nvSpPr>
          <p:cNvPr id="5" name="Slide Number Placeholder 4">
            <a:extLst>
              <a:ext uri="{FF2B5EF4-FFF2-40B4-BE49-F238E27FC236}">
                <a16:creationId xmlns:a16="http://schemas.microsoft.com/office/drawing/2014/main" id="{C43BCC5C-4BDC-48C9-8718-2426D1260508}"/>
              </a:ext>
            </a:extLst>
          </p:cNvPr>
          <p:cNvSpPr>
            <a:spLocks noGrp="1"/>
          </p:cNvSpPr>
          <p:nvPr>
            <p:ph type="sldNum" sz="quarter" idx="12"/>
          </p:nvPr>
        </p:nvSpPr>
        <p:spPr>
          <a:xfrm>
            <a:off x="10365474" y="6375679"/>
            <a:ext cx="1059763" cy="345796"/>
          </a:xfrm>
          <a:prstGeom prst="ellipse">
            <a:avLst/>
          </a:prstGeom>
        </p:spPr>
        <p:txBody>
          <a:bodyPr vert="horz" lIns="91440" tIns="45720" rIns="91440" bIns="45720" rtlCol="0" anchor="ctr">
            <a:normAutofit/>
          </a:bodyPr>
          <a:lstStyle/>
          <a:p>
            <a:pPr>
              <a:lnSpc>
                <a:spcPct val="90000"/>
              </a:lnSpc>
              <a:spcAft>
                <a:spcPts val="600"/>
              </a:spcAft>
            </a:pPr>
            <a:fld id="{8C2E478F-E849-4A8C-AF1F-CBCC78A7CBFA}" type="slidenum">
              <a:rPr lang="en-US" sz="1100">
                <a:solidFill>
                  <a:schemeClr val="tx1">
                    <a:alpha val="60000"/>
                  </a:schemeClr>
                </a:solidFill>
              </a:rPr>
              <a:pPr>
                <a:lnSpc>
                  <a:spcPct val="90000"/>
                </a:lnSpc>
                <a:spcAft>
                  <a:spcPts val="600"/>
                </a:spcAft>
              </a:pPr>
              <a:t>26</a:t>
            </a:fld>
            <a:endParaRPr lang="en-US" sz="1100">
              <a:solidFill>
                <a:schemeClr val="tx1">
                  <a:alpha val="60000"/>
                </a:schemeClr>
              </a:solidFill>
            </a:endParaRPr>
          </a:p>
        </p:txBody>
      </p:sp>
      <p:graphicFrame>
        <p:nvGraphicFramePr>
          <p:cNvPr id="13" name="Table 12">
            <a:extLst>
              <a:ext uri="{FF2B5EF4-FFF2-40B4-BE49-F238E27FC236}">
                <a16:creationId xmlns:a16="http://schemas.microsoft.com/office/drawing/2014/main" id="{9D972CB7-028D-43EE-ACAF-5497D6C124B0}"/>
              </a:ext>
            </a:extLst>
          </p:cNvPr>
          <p:cNvGraphicFramePr>
            <a:graphicFrameLocks noGrp="1"/>
          </p:cNvGraphicFramePr>
          <p:nvPr>
            <p:extLst>
              <p:ext uri="{D42A27DB-BD31-4B8C-83A1-F6EECF244321}">
                <p14:modId xmlns:p14="http://schemas.microsoft.com/office/powerpoint/2010/main" val="1700112284"/>
              </p:ext>
            </p:extLst>
          </p:nvPr>
        </p:nvGraphicFramePr>
        <p:xfrm>
          <a:off x="6009745" y="367472"/>
          <a:ext cx="5835121" cy="5391217"/>
        </p:xfrm>
        <a:graphic>
          <a:graphicData uri="http://schemas.openxmlformats.org/drawingml/2006/table">
            <a:tbl>
              <a:tblPr rtl="1" firstRow="1" firstCol="1" bandRow="1">
                <a:tableStyleId>{93296810-A885-4BE3-A3E7-6D5BEEA58F35}</a:tableStyleId>
              </a:tblPr>
              <a:tblGrid>
                <a:gridCol w="1494582">
                  <a:extLst>
                    <a:ext uri="{9D8B030D-6E8A-4147-A177-3AD203B41FA5}">
                      <a16:colId xmlns:a16="http://schemas.microsoft.com/office/drawing/2014/main" val="1119853267"/>
                    </a:ext>
                  </a:extLst>
                </a:gridCol>
                <a:gridCol w="1494582">
                  <a:extLst>
                    <a:ext uri="{9D8B030D-6E8A-4147-A177-3AD203B41FA5}">
                      <a16:colId xmlns:a16="http://schemas.microsoft.com/office/drawing/2014/main" val="267043321"/>
                    </a:ext>
                  </a:extLst>
                </a:gridCol>
                <a:gridCol w="2845957">
                  <a:extLst>
                    <a:ext uri="{9D8B030D-6E8A-4147-A177-3AD203B41FA5}">
                      <a16:colId xmlns:a16="http://schemas.microsoft.com/office/drawing/2014/main" val="930043631"/>
                    </a:ext>
                  </a:extLst>
                </a:gridCol>
              </a:tblGrid>
              <a:tr h="417433">
                <a:tc>
                  <a:txBody>
                    <a:bodyPr/>
                    <a:lstStyle/>
                    <a:p>
                      <a:pPr marL="0" marR="0" algn="ctr" rtl="1">
                        <a:lnSpc>
                          <a:spcPct val="150000"/>
                        </a:lnSpc>
                        <a:spcBef>
                          <a:spcPts val="0"/>
                        </a:spcBef>
                        <a:spcAft>
                          <a:spcPts val="0"/>
                        </a:spcAft>
                      </a:pPr>
                      <a:endParaRPr lang="en-US" sz="13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54902" marT="14451" marB="108385" anchor="b"/>
                </a:tc>
                <a:tc>
                  <a:txBody>
                    <a:bodyPr/>
                    <a:lstStyle/>
                    <a:p>
                      <a:pPr marL="0" marR="0" algn="ctr" rtl="1">
                        <a:lnSpc>
                          <a:spcPct val="150000"/>
                        </a:lnSpc>
                        <a:spcBef>
                          <a:spcPts val="0"/>
                        </a:spcBef>
                        <a:spcAft>
                          <a:spcPts val="0"/>
                        </a:spcAft>
                      </a:pPr>
                      <a:r>
                        <a:rPr lang="he-IL" sz="1300" b="1" cap="none" spc="0" dirty="0">
                          <a:solidFill>
                            <a:schemeClr val="tx1"/>
                          </a:solidFill>
                          <a:effectLst/>
                        </a:rPr>
                        <a:t>משמעות</a:t>
                      </a:r>
                      <a:endParaRPr lang="en-US" sz="13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54902" marT="14451" marB="108385" anchor="b"/>
                </a:tc>
                <a:tc>
                  <a:txBody>
                    <a:bodyPr/>
                    <a:lstStyle/>
                    <a:p>
                      <a:pPr marL="0" marR="0" algn="ctr" rtl="1">
                        <a:lnSpc>
                          <a:spcPct val="150000"/>
                        </a:lnSpc>
                        <a:spcBef>
                          <a:spcPts val="0"/>
                        </a:spcBef>
                        <a:spcAft>
                          <a:spcPts val="0"/>
                        </a:spcAft>
                      </a:pPr>
                      <a:r>
                        <a:rPr lang="he-IL" sz="1300" b="1" cap="none" spc="0" dirty="0">
                          <a:solidFill>
                            <a:schemeClr val="tx1"/>
                          </a:solidFill>
                          <a:effectLst/>
                        </a:rPr>
                        <a:t>שם המשתנה</a:t>
                      </a:r>
                      <a:endParaRPr lang="en-US" sz="13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54902" marT="14451" marB="108385" anchor="b"/>
                </a:tc>
                <a:extLst>
                  <a:ext uri="{0D108BD9-81ED-4DB2-BD59-A6C34878D82A}">
                    <a16:rowId xmlns:a16="http://schemas.microsoft.com/office/drawing/2014/main" val="2157677378"/>
                  </a:ext>
                </a:extLst>
              </a:tr>
              <a:tr h="226095">
                <a:tc>
                  <a:txBody>
                    <a:bodyPr/>
                    <a:lstStyle/>
                    <a:p>
                      <a:pPr marL="0" marR="0" algn="ctr" defTabSz="914400" rtl="1" eaLnBrk="1" latinLnBrk="0" hangingPunct="1">
                        <a:lnSpc>
                          <a:spcPct val="150000"/>
                        </a:lnSpc>
                        <a:spcBef>
                          <a:spcPts val="0"/>
                        </a:spcBef>
                        <a:spcAft>
                          <a:spcPts val="0"/>
                        </a:spcAft>
                      </a:pPr>
                      <a:r>
                        <a:rPr lang="he-IL" sz="900" b="0" kern="1200" cap="none" spc="0" dirty="0">
                          <a:ln w="0"/>
                          <a:solidFill>
                            <a:srgbClr val="7030A0"/>
                          </a:solidFill>
                          <a:effectLst>
                            <a:outerShdw blurRad="38100" dist="25400" dir="5400000" algn="ctr" rotWithShape="0">
                              <a:srgbClr val="6E747A">
                                <a:alpha val="43000"/>
                              </a:srgbClr>
                            </a:outerShdw>
                          </a:effectLst>
                          <a:latin typeface="+mn-lt"/>
                          <a:ea typeface="+mn-ea"/>
                          <a:cs typeface="+mn-cs"/>
                        </a:rPr>
                        <a:t>משתנה מוסבר</a:t>
                      </a:r>
                      <a:endParaRPr lang="en-US" sz="900" b="0" kern="1200" cap="none" spc="0" dirty="0">
                        <a:ln w="0"/>
                        <a:solidFill>
                          <a:srgbClr val="7030A0"/>
                        </a:solidFill>
                        <a:effectLst>
                          <a:outerShdw blurRad="38100" dist="25400" dir="5400000" algn="ctr" rotWithShape="0">
                            <a:srgbClr val="6E747A">
                              <a:alpha val="43000"/>
                            </a:srgbClr>
                          </a:outerShdw>
                        </a:effectLst>
                        <a:latin typeface="+mn-lt"/>
                        <a:ea typeface="+mn-ea"/>
                        <a:cs typeface="+mn-cs"/>
                      </a:endParaRPr>
                    </a:p>
                  </a:txBody>
                  <a:tcPr marL="50580" marR="27451" marT="14451" marB="108385" anchor="ctr"/>
                </a:tc>
                <a:tc>
                  <a:txBody>
                    <a:bodyPr/>
                    <a:lstStyle/>
                    <a:p>
                      <a:pPr marL="0" marR="0" algn="ctr" defTabSz="914400" rtl="1" eaLnBrk="1" latinLnBrk="0" hangingPunct="1">
                        <a:lnSpc>
                          <a:spcPct val="150000"/>
                        </a:lnSpc>
                        <a:spcBef>
                          <a:spcPts val="0"/>
                        </a:spcBef>
                        <a:spcAft>
                          <a:spcPts val="0"/>
                        </a:spcAft>
                      </a:pPr>
                      <a:r>
                        <a:rPr lang="he-IL" sz="900" b="0" kern="1200" cap="none" spc="0" dirty="0">
                          <a:ln w="0"/>
                          <a:solidFill>
                            <a:srgbClr val="7030A0"/>
                          </a:solidFill>
                          <a:effectLst>
                            <a:outerShdw blurRad="38100" dist="25400" dir="5400000" algn="ctr" rotWithShape="0">
                              <a:srgbClr val="6E747A">
                                <a:alpha val="43000"/>
                              </a:srgbClr>
                            </a:outerShdw>
                          </a:effectLst>
                          <a:latin typeface="+mn-lt"/>
                          <a:ea typeface="+mn-ea"/>
                          <a:cs typeface="+mn-cs"/>
                        </a:rPr>
                        <a:t>הכנסה חודשית</a:t>
                      </a:r>
                      <a:endParaRPr lang="en-US" sz="900" b="0" kern="1200" cap="none" spc="0" dirty="0">
                        <a:ln w="0"/>
                        <a:solidFill>
                          <a:srgbClr val="7030A0"/>
                        </a:solidFill>
                        <a:effectLst>
                          <a:outerShdw blurRad="38100" dist="25400" dir="5400000" algn="ctr" rotWithShape="0">
                            <a:srgbClr val="6E747A">
                              <a:alpha val="43000"/>
                            </a:srgbClr>
                          </a:outerShdw>
                        </a:effectLst>
                        <a:latin typeface="+mn-lt"/>
                        <a:ea typeface="+mn-ea"/>
                        <a:cs typeface="+mn-cs"/>
                      </a:endParaRPr>
                    </a:p>
                  </a:txBody>
                  <a:tcPr marL="50580" marR="27451" marT="14451" marB="108385" anchor="ctr"/>
                </a:tc>
                <a:tc>
                  <a:txBody>
                    <a:bodyPr/>
                    <a:lstStyle/>
                    <a:p>
                      <a:pPr marL="0" marR="0" algn="ctr" defTabSz="914400" rtl="1" eaLnBrk="1" latinLnBrk="0" hangingPunct="1">
                        <a:lnSpc>
                          <a:spcPct val="150000"/>
                        </a:lnSpc>
                        <a:spcBef>
                          <a:spcPts val="0"/>
                        </a:spcBef>
                        <a:spcAft>
                          <a:spcPts val="0"/>
                        </a:spcAft>
                      </a:pPr>
                      <a:r>
                        <a:rPr lang="en-US" sz="900" b="0" kern="1200" cap="none" spc="0" dirty="0">
                          <a:ln w="0"/>
                          <a:solidFill>
                            <a:srgbClr val="7030A0"/>
                          </a:solidFill>
                          <a:effectLst>
                            <a:outerShdw blurRad="38100" dist="25400" dir="5400000" algn="ctr" rotWithShape="0">
                              <a:srgbClr val="6E747A">
                                <a:alpha val="43000"/>
                              </a:srgbClr>
                            </a:outerShdw>
                          </a:effectLst>
                          <a:latin typeface="+mn-lt"/>
                          <a:ea typeface="+mn-ea"/>
                          <a:cs typeface="+mn-cs"/>
                        </a:rPr>
                        <a:t>MonthlyIncome</a:t>
                      </a:r>
                    </a:p>
                  </a:txBody>
                  <a:tcPr marL="50580" marR="27451" marT="14451" marB="108385"/>
                </a:tc>
                <a:extLst>
                  <a:ext uri="{0D108BD9-81ED-4DB2-BD59-A6C34878D82A}">
                    <a16:rowId xmlns:a16="http://schemas.microsoft.com/office/drawing/2014/main" val="273712532"/>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1.</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he-IL" sz="900" b="1" cap="none" spc="0" dirty="0">
                          <a:solidFill>
                            <a:schemeClr val="tx1"/>
                          </a:solidFill>
                          <a:effectLst/>
                        </a:rPr>
                        <a:t>מגדר</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cap="none" spc="0" dirty="0">
                          <a:solidFill>
                            <a:schemeClr val="tx1"/>
                          </a:solidFill>
                          <a:effectLst/>
                        </a:rPr>
                        <a:t>Gender</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tc>
                <a:extLst>
                  <a:ext uri="{0D108BD9-81ED-4DB2-BD59-A6C34878D82A}">
                    <a16:rowId xmlns:a16="http://schemas.microsoft.com/office/drawing/2014/main" val="1923791472"/>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mn-ea"/>
                          <a:cs typeface="Arial" panose="020B0604020202020204" pitchFamily="34" charset="0"/>
                        </a:rPr>
                        <a:t>2.</a:t>
                      </a:r>
                      <a:endParaRPr lang="en-US" sz="900" b="1" cap="none" spc="0" dirty="0">
                        <a:solidFill>
                          <a:schemeClr val="tx1"/>
                        </a:solidFill>
                        <a:effectLst/>
                        <a:latin typeface="Calibri" panose="020F0502020204030204" pitchFamily="34" charset="0"/>
                        <a:ea typeface="+mn-ea"/>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he-IL" sz="900" b="1" cap="none" spc="0" dirty="0">
                          <a:solidFill>
                            <a:schemeClr val="tx1"/>
                          </a:solidFill>
                          <a:effectLst/>
                        </a:rPr>
                        <a:t>גיל</a:t>
                      </a:r>
                      <a:endParaRPr lang="en-US" sz="900" b="1" cap="none" spc="0" dirty="0">
                        <a:solidFill>
                          <a:schemeClr val="tx1"/>
                        </a:solidFill>
                        <a:effectLst/>
                        <a:latin typeface="Calibri" panose="020F0502020204030204" pitchFamily="34" charset="0"/>
                        <a:ea typeface="+mn-ea"/>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Age</a:t>
                      </a:r>
                    </a:p>
                  </a:txBody>
                  <a:tcPr marL="50580" marR="27451" marT="14451" marB="108385"/>
                </a:tc>
                <a:extLst>
                  <a:ext uri="{0D108BD9-81ED-4DB2-BD59-A6C34878D82A}">
                    <a16:rowId xmlns:a16="http://schemas.microsoft.com/office/drawing/2014/main" val="3588051808"/>
                  </a:ext>
                </a:extLst>
              </a:tr>
              <a:tr h="335764">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3.</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he-IL" sz="900" b="1" cap="none" spc="0" dirty="0">
                          <a:solidFill>
                            <a:schemeClr val="tx1"/>
                          </a:solidFill>
                          <a:effectLst/>
                        </a:rPr>
                        <a:t>רמת השכלה</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Education</a:t>
                      </a:r>
                    </a:p>
                  </a:txBody>
                  <a:tcPr marL="50580" marR="27451" marT="14451" marB="108385"/>
                </a:tc>
                <a:extLst>
                  <a:ext uri="{0D108BD9-81ED-4DB2-BD59-A6C34878D82A}">
                    <a16:rowId xmlns:a16="http://schemas.microsoft.com/office/drawing/2014/main" val="1269933821"/>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4.</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lvl="0" indent="0" algn="ctr" defTabSz="914400" rtl="1" eaLnBrk="1" fontAlgn="auto" latinLnBrk="0" hangingPunct="1">
                        <a:lnSpc>
                          <a:spcPct val="150000"/>
                        </a:lnSpc>
                        <a:spcBef>
                          <a:spcPts val="0"/>
                        </a:spcBef>
                        <a:spcAft>
                          <a:spcPts val="0"/>
                        </a:spcAft>
                        <a:buClrTx/>
                        <a:buSzTx/>
                        <a:buFontTx/>
                        <a:buNone/>
                        <a:tabLst/>
                        <a:defRPr/>
                      </a:pPr>
                      <a:r>
                        <a:rPr lang="he-IL" sz="900" b="1" cap="none" spc="0" dirty="0">
                          <a:solidFill>
                            <a:schemeClr val="tx1"/>
                          </a:solidFill>
                          <a:effectLst/>
                          <a:latin typeface="Calibri" panose="020F0502020204030204" pitchFamily="34" charset="0"/>
                          <a:ea typeface="Times New Roman" panose="02020603050405020304" pitchFamily="18" charset="0"/>
                          <a:cs typeface="+mn-cs"/>
                        </a:rPr>
                        <a:t>ציון משוקלל לעובד קיים</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worker</a:t>
                      </a:r>
                    </a:p>
                  </a:txBody>
                  <a:tcPr marL="50580" marR="27451" marT="14451" marB="108385"/>
                </a:tc>
                <a:extLst>
                  <a:ext uri="{0D108BD9-81ED-4DB2-BD59-A6C34878D82A}">
                    <a16:rowId xmlns:a16="http://schemas.microsoft.com/office/drawing/2014/main" val="2947191211"/>
                  </a:ext>
                </a:extLst>
              </a:tr>
              <a:tr h="226095">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5.</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מרחק מהבית</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DistanceFromHome</a:t>
                      </a:r>
                    </a:p>
                  </a:txBody>
                  <a:tcPr marL="50580" marR="27451" marT="14451" marB="108385"/>
                </a:tc>
                <a:extLst>
                  <a:ext uri="{0D108BD9-81ED-4DB2-BD59-A6C34878D82A}">
                    <a16:rowId xmlns:a16="http://schemas.microsoft.com/office/drawing/2014/main" val="1771506014"/>
                  </a:ext>
                </a:extLst>
              </a:tr>
              <a:tr h="226095">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6.</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תדירות נסיעות לחו"ל</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BusinessTravel</a:t>
                      </a:r>
                    </a:p>
                  </a:txBody>
                  <a:tcPr marL="50580" marR="27451" marT="14451" marB="108385"/>
                </a:tc>
                <a:extLst>
                  <a:ext uri="{0D108BD9-81ED-4DB2-BD59-A6C34878D82A}">
                    <a16:rowId xmlns:a16="http://schemas.microsoft.com/office/drawing/2014/main" val="948053613"/>
                  </a:ext>
                </a:extLst>
              </a:tr>
              <a:tr h="226095">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7.</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תחום לימודים</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EducationField</a:t>
                      </a:r>
                    </a:p>
                  </a:txBody>
                  <a:tcPr marL="50580" marR="27451" marT="14451" marB="108385"/>
                </a:tc>
                <a:extLst>
                  <a:ext uri="{0D108BD9-81ED-4DB2-BD59-A6C34878D82A}">
                    <a16:rowId xmlns:a16="http://schemas.microsoft.com/office/drawing/2014/main" val="3042737664"/>
                  </a:ext>
                </a:extLst>
              </a:tr>
              <a:tr h="335764">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8.</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שעות נוספות</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OverTime</a:t>
                      </a:r>
                    </a:p>
                  </a:txBody>
                  <a:tcPr marL="50580" marR="27451" marT="14451" marB="108385"/>
                </a:tc>
                <a:extLst>
                  <a:ext uri="{0D108BD9-81ED-4DB2-BD59-A6C34878D82A}">
                    <a16:rowId xmlns:a16="http://schemas.microsoft.com/office/drawing/2014/main" val="813728917"/>
                  </a:ext>
                </a:extLst>
              </a:tr>
              <a:tr h="226095">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9.</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שנים עם מנהל נוכחי</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YearsWithCurrManager</a:t>
                      </a:r>
                    </a:p>
                  </a:txBody>
                  <a:tcPr marL="50580" marR="27451" marT="14451" marB="108385"/>
                </a:tc>
                <a:extLst>
                  <a:ext uri="{0D108BD9-81ED-4DB2-BD59-A6C34878D82A}">
                    <a16:rowId xmlns:a16="http://schemas.microsoft.com/office/drawing/2014/main" val="3344427941"/>
                  </a:ext>
                </a:extLst>
              </a:tr>
              <a:tr h="226095">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10.</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מספר החברות בהן עבד קודם</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NumCompaniesWorked</a:t>
                      </a:r>
                    </a:p>
                  </a:txBody>
                  <a:tcPr marL="50580" marR="27451" marT="14451" marB="108385"/>
                </a:tc>
                <a:extLst>
                  <a:ext uri="{0D108BD9-81ED-4DB2-BD59-A6C34878D82A}">
                    <a16:rowId xmlns:a16="http://schemas.microsoft.com/office/drawing/2014/main" val="4132199668"/>
                  </a:ext>
                </a:extLst>
              </a:tr>
              <a:tr h="226095">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11.</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אחוז העלאה בשכר</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PercentSalaryHike</a:t>
                      </a:r>
                    </a:p>
                  </a:txBody>
                  <a:tcPr marL="50580" marR="27451" marT="14451" marB="108385"/>
                </a:tc>
                <a:extLst>
                  <a:ext uri="{0D108BD9-81ED-4DB2-BD59-A6C34878D82A}">
                    <a16:rowId xmlns:a16="http://schemas.microsoft.com/office/drawing/2014/main" val="3635686601"/>
                  </a:ext>
                </a:extLst>
              </a:tr>
              <a:tr h="226095">
                <a:tc>
                  <a:txBody>
                    <a:bodyPr/>
                    <a:lstStyle/>
                    <a:p>
                      <a:pPr marL="0" marR="0" algn="ctr" rtl="1">
                        <a:lnSpc>
                          <a:spcPct val="150000"/>
                        </a:lnSpc>
                        <a:spcBef>
                          <a:spcPts val="0"/>
                        </a:spcBef>
                        <a:spcAft>
                          <a:spcPts val="0"/>
                        </a:spcAft>
                      </a:pPr>
                      <a:r>
                        <a:rPr lang="he-IL" sz="900" b="1" kern="1200" cap="none" spc="0" dirty="0">
                          <a:solidFill>
                            <a:schemeClr val="tx1"/>
                          </a:solidFill>
                          <a:effectLst/>
                          <a:latin typeface="+mn-lt"/>
                          <a:ea typeface="+mn-ea"/>
                          <a:cs typeface="+mn-cs"/>
                        </a:rPr>
                        <a:t>12.</a:t>
                      </a:r>
                      <a:endParaRPr lang="en-US" sz="900" b="1" kern="1200" cap="none" spc="0" dirty="0">
                        <a:solidFill>
                          <a:schemeClr val="tx1"/>
                        </a:solidFill>
                        <a:effectLst/>
                        <a:latin typeface="+mn-lt"/>
                        <a:ea typeface="+mn-ea"/>
                        <a:cs typeface="+mn-cs"/>
                      </a:endParaRPr>
                    </a:p>
                  </a:txBody>
                  <a:tcPr marL="50580" marR="27451" marT="14451" marB="108385" anchor="ctr"/>
                </a:tc>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מניות</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StockOptionLevel</a:t>
                      </a:r>
                    </a:p>
                  </a:txBody>
                  <a:tcPr marL="50580" marR="27451" marT="14451" marB="108385"/>
                </a:tc>
                <a:extLst>
                  <a:ext uri="{0D108BD9-81ED-4DB2-BD59-A6C34878D82A}">
                    <a16:rowId xmlns:a16="http://schemas.microsoft.com/office/drawing/2014/main" val="3369174202"/>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13.</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he-IL" sz="900" b="1" cap="none" spc="0" dirty="0">
                          <a:solidFill>
                            <a:schemeClr val="tx1"/>
                          </a:solidFill>
                          <a:effectLst/>
                        </a:rPr>
                        <a:t>דירוג תפקיד</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JobLevel</a:t>
                      </a:r>
                    </a:p>
                  </a:txBody>
                  <a:tcPr marL="50580" marR="27451" marT="14451" marB="108385"/>
                </a:tc>
                <a:extLst>
                  <a:ext uri="{0D108BD9-81ED-4DB2-BD59-A6C34878D82A}">
                    <a16:rowId xmlns:a16="http://schemas.microsoft.com/office/drawing/2014/main" val="1876229946"/>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14.</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איזון עבודה-פנאי</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WorkLifeBalance</a:t>
                      </a:r>
                    </a:p>
                  </a:txBody>
                  <a:tcPr marL="50580" marR="27451" marT="14451" marB="108385"/>
                </a:tc>
                <a:extLst>
                  <a:ext uri="{0D108BD9-81ED-4DB2-BD59-A6C34878D82A}">
                    <a16:rowId xmlns:a16="http://schemas.microsoft.com/office/drawing/2014/main" val="2884177886"/>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15.</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he-IL" sz="900" b="1" cap="none" spc="0" dirty="0">
                          <a:solidFill>
                            <a:schemeClr val="tx1"/>
                          </a:solidFill>
                          <a:effectLst/>
                        </a:rPr>
                        <a:t>שחיקה</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Attrition</a:t>
                      </a:r>
                    </a:p>
                  </a:txBody>
                  <a:tcPr marL="50580" marR="27451" marT="14451" marB="108385"/>
                </a:tc>
                <a:extLst>
                  <a:ext uri="{0D108BD9-81ED-4DB2-BD59-A6C34878D82A}">
                    <a16:rowId xmlns:a16="http://schemas.microsoft.com/office/drawing/2014/main" val="3658003772"/>
                  </a:ext>
                </a:extLst>
              </a:tr>
            </a:tbl>
          </a:graphicData>
        </a:graphic>
      </p:graphicFrame>
    </p:spTree>
    <p:extLst>
      <p:ext uri="{BB962C8B-B14F-4D97-AF65-F5344CB8AC3E}">
        <p14:creationId xmlns:p14="http://schemas.microsoft.com/office/powerpoint/2010/main" val="2269061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9735FD-2053-497F-B247-B566A43639FB}"/>
              </a:ext>
            </a:extLst>
          </p:cNvPr>
          <p:cNvSpPr>
            <a:spLocks noGrp="1"/>
          </p:cNvSpPr>
          <p:nvPr>
            <p:ph type="sldNum" sz="quarter" idx="12"/>
          </p:nvPr>
        </p:nvSpPr>
        <p:spPr/>
        <p:txBody>
          <a:bodyPr/>
          <a:lstStyle/>
          <a:p>
            <a:fld id="{8C2E478F-E849-4A8C-AF1F-CBCC78A7CBFA}" type="slidenum">
              <a:rPr lang="en-US" smtClean="0"/>
              <a:t>27</a:t>
            </a:fld>
            <a:endParaRPr lang="en-US" dirty="0"/>
          </a:p>
        </p:txBody>
      </p:sp>
      <p:sp>
        <p:nvSpPr>
          <p:cNvPr id="7" name="TextBox 6">
            <a:extLst>
              <a:ext uri="{FF2B5EF4-FFF2-40B4-BE49-F238E27FC236}">
                <a16:creationId xmlns:a16="http://schemas.microsoft.com/office/drawing/2014/main" id="{F3CF8850-E5E0-44DE-B746-6D36030864E6}"/>
              </a:ext>
            </a:extLst>
          </p:cNvPr>
          <p:cNvSpPr txBox="1"/>
          <p:nvPr/>
        </p:nvSpPr>
        <p:spPr>
          <a:xfrm>
            <a:off x="177800" y="1020226"/>
            <a:ext cx="6096000" cy="2031325"/>
          </a:xfrm>
          <a:prstGeom prst="rect">
            <a:avLst/>
          </a:prstGeom>
          <a:noFill/>
        </p:spPr>
        <p:txBody>
          <a:bodyPr wrap="square">
            <a:spAutoFit/>
          </a:bodyPr>
          <a:lstStyle/>
          <a:p>
            <a:r>
              <a:rPr lang="en-US" b="1" i="0" dirty="0">
                <a:solidFill>
                  <a:srgbClr val="212121"/>
                </a:solidFill>
                <a:effectLst/>
                <a:latin typeface="Courier New" panose="02070309020205020404" pitchFamily="49" charset="0"/>
              </a:rPr>
              <a:t>'Age</a:t>
            </a:r>
            <a:r>
              <a:rPr lang="en-US" b="0" i="0" dirty="0">
                <a:solidFill>
                  <a:srgbClr val="212121"/>
                </a:solidFill>
                <a:effectLst/>
                <a:latin typeface="Courier New" panose="02070309020205020404" pitchFamily="49" charset="0"/>
              </a:rPr>
              <a:t>', </a:t>
            </a:r>
            <a:r>
              <a:rPr lang="en-US" b="1" i="0" dirty="0">
                <a:solidFill>
                  <a:srgbClr val="212121"/>
                </a:solidFill>
                <a:effectLst/>
                <a:latin typeface="Courier New" panose="02070309020205020404" pitchFamily="49" charset="0"/>
              </a:rPr>
              <a:t>'Attrition</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BusinessTravel</a:t>
            </a:r>
            <a:r>
              <a:rPr lang="en-US" b="0" i="0" dirty="0">
                <a:solidFill>
                  <a:srgbClr val="212121"/>
                </a:solidFill>
                <a:effectLst/>
                <a:latin typeface="Courier New" panose="02070309020205020404" pitchFamily="49" charset="0"/>
              </a:rPr>
              <a:t>', </a:t>
            </a:r>
            <a:r>
              <a:rPr lang="en-US" b="1" i="0" dirty="0">
                <a:solidFill>
                  <a:srgbClr val="212121"/>
                </a:solidFill>
                <a:effectLst/>
                <a:latin typeface="Courier New" panose="02070309020205020404" pitchFamily="49" charset="0"/>
              </a:rPr>
              <a:t>'Education</a:t>
            </a:r>
            <a:r>
              <a:rPr lang="en-US" b="0" i="0" dirty="0">
                <a:solidFill>
                  <a:srgbClr val="212121"/>
                </a:solidFill>
                <a:effectLst/>
                <a:latin typeface="Courier New" panose="02070309020205020404" pitchFamily="49" charset="0"/>
              </a:rPr>
              <a:t>', </a:t>
            </a:r>
            <a:r>
              <a:rPr lang="en-US" b="1" i="0" dirty="0">
                <a:solidFill>
                  <a:srgbClr val="212121"/>
                </a:solidFill>
                <a:effectLst/>
                <a:latin typeface="Courier New" panose="02070309020205020404" pitchFamily="49" charset="0"/>
              </a:rPr>
              <a:t>'</a:t>
            </a:r>
            <a:r>
              <a:rPr lang="en-US" b="1" i="0" dirty="0" err="1">
                <a:solidFill>
                  <a:srgbClr val="212121"/>
                </a:solidFill>
                <a:effectLst/>
                <a:latin typeface="Courier New" panose="02070309020205020404" pitchFamily="49" charset="0"/>
              </a:rPr>
              <a:t>EducationField</a:t>
            </a:r>
            <a:r>
              <a:rPr lang="en-US" b="0" i="0" dirty="0">
                <a:solidFill>
                  <a:srgbClr val="212121"/>
                </a:solidFill>
                <a:effectLst/>
                <a:latin typeface="Courier New" panose="02070309020205020404" pitchFamily="49" charset="0"/>
              </a:rPr>
              <a:t>', </a:t>
            </a:r>
            <a:r>
              <a:rPr lang="en-US" b="1" i="0" dirty="0">
                <a:solidFill>
                  <a:srgbClr val="212121"/>
                </a:solidFill>
                <a:effectLst/>
                <a:latin typeface="Courier New" panose="02070309020205020404" pitchFamily="49" charset="0"/>
              </a:rPr>
              <a:t>'Gender</a:t>
            </a:r>
            <a:r>
              <a:rPr lang="en-US" b="0" i="0" dirty="0">
                <a:solidFill>
                  <a:srgbClr val="212121"/>
                </a:solidFill>
                <a:effectLst/>
                <a:latin typeface="Courier New" panose="02070309020205020404" pitchFamily="49" charset="0"/>
              </a:rPr>
              <a:t>', </a:t>
            </a:r>
            <a:r>
              <a:rPr lang="en-US" b="1" i="0" dirty="0">
                <a:solidFill>
                  <a:srgbClr val="212121"/>
                </a:solidFill>
                <a:effectLst/>
                <a:latin typeface="Courier New" panose="02070309020205020404" pitchFamily="49" charset="0"/>
              </a:rPr>
              <a:t>'JobLevel</a:t>
            </a:r>
            <a:r>
              <a:rPr lang="en-US" b="0" i="0" dirty="0">
                <a:solidFill>
                  <a:srgbClr val="212121"/>
                </a:solidFill>
                <a:effectLst/>
                <a:latin typeface="Courier New" panose="02070309020205020404" pitchFamily="49" charset="0"/>
              </a:rPr>
              <a:t>', </a:t>
            </a:r>
            <a:r>
              <a:rPr lang="en-US" b="1" i="0" dirty="0">
                <a:solidFill>
                  <a:srgbClr val="212121"/>
                </a:solidFill>
                <a:effectLst/>
                <a:latin typeface="Courier New" panose="02070309020205020404" pitchFamily="49" charset="0"/>
              </a:rPr>
              <a:t>'JobRole</a:t>
            </a:r>
            <a:r>
              <a:rPr lang="en-US" b="0" i="0" dirty="0">
                <a:solidFill>
                  <a:srgbClr val="212121"/>
                </a:solidFill>
                <a:effectLst/>
                <a:latin typeface="Courier New" panose="02070309020205020404" pitchFamily="49" charset="0"/>
              </a:rPr>
              <a:t>', </a:t>
            </a:r>
            <a:r>
              <a:rPr lang="en-US" b="1" i="0" dirty="0">
                <a:solidFill>
                  <a:srgbClr val="212121"/>
                </a:solidFill>
                <a:effectLst/>
                <a:latin typeface="Courier New" panose="02070309020205020404" pitchFamily="49" charset="0"/>
              </a:rPr>
              <a:t>'</a:t>
            </a:r>
            <a:r>
              <a:rPr lang="en-US" b="1" i="0" dirty="0" err="1">
                <a:solidFill>
                  <a:srgbClr val="212121"/>
                </a:solidFill>
                <a:effectLst/>
                <a:latin typeface="Courier New" panose="02070309020205020404" pitchFamily="49" charset="0"/>
              </a:rPr>
              <a:t>MaritalStatus</a:t>
            </a:r>
            <a:r>
              <a:rPr lang="en-US" b="0" i="0" dirty="0">
                <a:solidFill>
                  <a:srgbClr val="212121"/>
                </a:solidFill>
                <a:effectLst/>
                <a:latin typeface="Courier New" panose="02070309020205020404" pitchFamily="49" charset="0"/>
              </a:rPr>
              <a:t>', </a:t>
            </a:r>
            <a:r>
              <a:rPr lang="en-US" b="1" i="0" dirty="0">
                <a:solidFill>
                  <a:srgbClr val="212121"/>
                </a:solidFill>
                <a:effectLst/>
                <a:latin typeface="Courier New" panose="02070309020205020404" pitchFamily="49" charset="0"/>
              </a:rPr>
              <a:t>'</a:t>
            </a:r>
            <a:r>
              <a:rPr lang="en-US" b="1" i="0" dirty="0" err="1">
                <a:solidFill>
                  <a:srgbClr val="212121"/>
                </a:solidFill>
                <a:effectLst/>
                <a:latin typeface="Courier New" panose="02070309020205020404" pitchFamily="49" charset="0"/>
              </a:rPr>
              <a:t>NumCompaniesWorked</a:t>
            </a:r>
            <a:r>
              <a:rPr lang="en-US" b="0" i="0" dirty="0">
                <a:solidFill>
                  <a:srgbClr val="212121"/>
                </a:solidFill>
                <a:effectLst/>
                <a:latin typeface="Courier New" panose="02070309020205020404" pitchFamily="49" charset="0"/>
              </a:rPr>
              <a:t>', </a:t>
            </a:r>
            <a:r>
              <a:rPr lang="en-US" b="1" i="0" dirty="0">
                <a:solidFill>
                  <a:srgbClr val="212121"/>
                </a:solidFill>
                <a:effectLst/>
                <a:latin typeface="Courier New" panose="02070309020205020404" pitchFamily="49" charset="0"/>
              </a:rPr>
              <a:t>'</a:t>
            </a:r>
            <a:r>
              <a:rPr lang="en-US" b="1" i="0" dirty="0" err="1">
                <a:solidFill>
                  <a:srgbClr val="212121"/>
                </a:solidFill>
                <a:effectLst/>
                <a:latin typeface="Courier New" panose="02070309020205020404" pitchFamily="49" charset="0"/>
              </a:rPr>
              <a:t>OverTime</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PercentSalaryHike</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StockOptionLevel</a:t>
            </a:r>
            <a:r>
              <a:rPr lang="en-US" b="0" i="0" dirty="0">
                <a:solidFill>
                  <a:srgbClr val="212121"/>
                </a:solidFill>
                <a:effectLst/>
                <a:latin typeface="Courier New" panose="02070309020205020404" pitchFamily="49" charset="0"/>
              </a:rPr>
              <a:t>', </a:t>
            </a:r>
            <a:r>
              <a:rPr lang="en-US" b="1" i="0" dirty="0">
                <a:solidFill>
                  <a:srgbClr val="212121"/>
                </a:solidFill>
                <a:effectLst/>
                <a:latin typeface="Courier New" panose="02070309020205020404" pitchFamily="49" charset="0"/>
              </a:rPr>
              <a:t>'</a:t>
            </a:r>
            <a:r>
              <a:rPr lang="en-US" b="1" i="0" dirty="0" err="1">
                <a:solidFill>
                  <a:srgbClr val="212121"/>
                </a:solidFill>
                <a:effectLst/>
                <a:latin typeface="Courier New" panose="02070309020205020404" pitchFamily="49" charset="0"/>
              </a:rPr>
              <a:t>WorkLifeBalance</a:t>
            </a:r>
            <a:r>
              <a:rPr lang="en-US" b="0" i="0" dirty="0">
                <a:solidFill>
                  <a:srgbClr val="212121"/>
                </a:solidFill>
                <a:effectLst/>
                <a:latin typeface="Courier New" panose="02070309020205020404" pitchFamily="49" charset="0"/>
              </a:rPr>
              <a:t>', </a:t>
            </a:r>
            <a:r>
              <a:rPr lang="en-US" b="1" i="0" dirty="0">
                <a:solidFill>
                  <a:srgbClr val="212121"/>
                </a:solidFill>
                <a:effectLst/>
                <a:latin typeface="Courier New" panose="02070309020205020404" pitchFamily="49" charset="0"/>
              </a:rPr>
              <a:t>'</a:t>
            </a:r>
            <a:r>
              <a:rPr lang="en-US" b="1" i="0" dirty="0" err="1">
                <a:solidFill>
                  <a:srgbClr val="212121"/>
                </a:solidFill>
                <a:effectLst/>
                <a:latin typeface="Courier New" panose="02070309020205020404" pitchFamily="49" charset="0"/>
              </a:rPr>
              <a:t>catDistanceFromHome</a:t>
            </a:r>
            <a:r>
              <a:rPr lang="en-US" b="0" i="0" dirty="0">
                <a:solidFill>
                  <a:srgbClr val="212121"/>
                </a:solidFill>
                <a:effectLst/>
                <a:latin typeface="Courier New" panose="02070309020205020404" pitchFamily="49" charset="0"/>
              </a:rPr>
              <a:t>', 'worker'</a:t>
            </a:r>
            <a:endParaRPr lang="en-US" dirty="0"/>
          </a:p>
        </p:txBody>
      </p:sp>
      <p:pic>
        <p:nvPicPr>
          <p:cNvPr id="9" name="Picture 8">
            <a:extLst>
              <a:ext uri="{FF2B5EF4-FFF2-40B4-BE49-F238E27FC236}">
                <a16:creationId xmlns:a16="http://schemas.microsoft.com/office/drawing/2014/main" id="{433135C8-BB16-4DAD-A835-EEB9A712F3DF}"/>
              </a:ext>
            </a:extLst>
          </p:cNvPr>
          <p:cNvPicPr>
            <a:picLocks noChangeAspect="1"/>
          </p:cNvPicPr>
          <p:nvPr/>
        </p:nvPicPr>
        <p:blipFill>
          <a:blip r:embed="rId2"/>
          <a:stretch>
            <a:fillRect/>
          </a:stretch>
        </p:blipFill>
        <p:spPr>
          <a:xfrm>
            <a:off x="347134" y="3806450"/>
            <a:ext cx="4419600" cy="1457325"/>
          </a:xfrm>
          <a:prstGeom prst="rect">
            <a:avLst/>
          </a:prstGeom>
        </p:spPr>
      </p:pic>
      <p:graphicFrame>
        <p:nvGraphicFramePr>
          <p:cNvPr id="10" name="Table 9">
            <a:extLst>
              <a:ext uri="{FF2B5EF4-FFF2-40B4-BE49-F238E27FC236}">
                <a16:creationId xmlns:a16="http://schemas.microsoft.com/office/drawing/2014/main" id="{476D9162-8F7F-40ED-8DF7-8EEBB3F89B9B}"/>
              </a:ext>
            </a:extLst>
          </p:cNvPr>
          <p:cNvGraphicFramePr>
            <a:graphicFrameLocks noGrp="1"/>
          </p:cNvGraphicFramePr>
          <p:nvPr>
            <p:extLst>
              <p:ext uri="{D42A27DB-BD31-4B8C-83A1-F6EECF244321}">
                <p14:modId xmlns:p14="http://schemas.microsoft.com/office/powerpoint/2010/main" val="928389804"/>
              </p:ext>
            </p:extLst>
          </p:nvPr>
        </p:nvGraphicFramePr>
        <p:xfrm>
          <a:off x="6009745" y="367472"/>
          <a:ext cx="5835121" cy="6005825"/>
        </p:xfrm>
        <a:graphic>
          <a:graphicData uri="http://schemas.openxmlformats.org/drawingml/2006/table">
            <a:tbl>
              <a:tblPr rtl="1" firstRow="1" firstCol="1" bandRow="1">
                <a:tableStyleId>{93296810-A885-4BE3-A3E7-6D5BEEA58F35}</a:tableStyleId>
              </a:tblPr>
              <a:tblGrid>
                <a:gridCol w="2009213">
                  <a:extLst>
                    <a:ext uri="{9D8B030D-6E8A-4147-A177-3AD203B41FA5}">
                      <a16:colId xmlns:a16="http://schemas.microsoft.com/office/drawing/2014/main" val="267043321"/>
                    </a:ext>
                  </a:extLst>
                </a:gridCol>
                <a:gridCol w="3825908">
                  <a:extLst>
                    <a:ext uri="{9D8B030D-6E8A-4147-A177-3AD203B41FA5}">
                      <a16:colId xmlns:a16="http://schemas.microsoft.com/office/drawing/2014/main" val="930043631"/>
                    </a:ext>
                  </a:extLst>
                </a:gridCol>
              </a:tblGrid>
              <a:tr h="417433">
                <a:tc>
                  <a:txBody>
                    <a:bodyPr/>
                    <a:lstStyle/>
                    <a:p>
                      <a:pPr marL="0" marR="0" algn="ctr" rtl="1">
                        <a:lnSpc>
                          <a:spcPct val="150000"/>
                        </a:lnSpc>
                        <a:spcBef>
                          <a:spcPts val="0"/>
                        </a:spcBef>
                        <a:spcAft>
                          <a:spcPts val="0"/>
                        </a:spcAft>
                      </a:pPr>
                      <a:r>
                        <a:rPr lang="he-IL" sz="1300" b="1" cap="none" spc="0" dirty="0">
                          <a:solidFill>
                            <a:schemeClr val="tx1"/>
                          </a:solidFill>
                          <a:effectLst/>
                        </a:rPr>
                        <a:t>משמעות</a:t>
                      </a:r>
                      <a:endParaRPr lang="en-US" sz="13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54902" marT="14451" marB="108385" anchor="b"/>
                </a:tc>
                <a:tc>
                  <a:txBody>
                    <a:bodyPr/>
                    <a:lstStyle/>
                    <a:p>
                      <a:pPr marL="0" marR="0" algn="ctr" rtl="1">
                        <a:lnSpc>
                          <a:spcPct val="150000"/>
                        </a:lnSpc>
                        <a:spcBef>
                          <a:spcPts val="0"/>
                        </a:spcBef>
                        <a:spcAft>
                          <a:spcPts val="0"/>
                        </a:spcAft>
                      </a:pPr>
                      <a:r>
                        <a:rPr lang="he-IL" sz="1300" b="1" cap="none" spc="0" dirty="0">
                          <a:solidFill>
                            <a:schemeClr val="tx1"/>
                          </a:solidFill>
                          <a:effectLst/>
                        </a:rPr>
                        <a:t>שם המשתנה</a:t>
                      </a:r>
                      <a:endParaRPr lang="en-US" sz="13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54902" marT="14451" marB="108385" anchor="b"/>
                </a:tc>
                <a:extLst>
                  <a:ext uri="{0D108BD9-81ED-4DB2-BD59-A6C34878D82A}">
                    <a16:rowId xmlns:a16="http://schemas.microsoft.com/office/drawing/2014/main" val="2157677378"/>
                  </a:ext>
                </a:extLst>
              </a:tr>
              <a:tr h="226095">
                <a:tc>
                  <a:txBody>
                    <a:bodyPr/>
                    <a:lstStyle/>
                    <a:p>
                      <a:pPr marL="0" marR="0" algn="ctr" defTabSz="914400" rtl="1" eaLnBrk="1" latinLnBrk="0" hangingPunct="1">
                        <a:lnSpc>
                          <a:spcPct val="150000"/>
                        </a:lnSpc>
                        <a:spcBef>
                          <a:spcPts val="0"/>
                        </a:spcBef>
                        <a:spcAft>
                          <a:spcPts val="0"/>
                        </a:spcAft>
                      </a:pPr>
                      <a:r>
                        <a:rPr lang="he-IL" sz="900" b="0" kern="1200" cap="none" spc="0" dirty="0">
                          <a:ln w="0"/>
                          <a:solidFill>
                            <a:srgbClr val="7030A0"/>
                          </a:solidFill>
                          <a:effectLst>
                            <a:outerShdw blurRad="38100" dist="25400" dir="5400000" algn="ctr" rotWithShape="0">
                              <a:srgbClr val="6E747A">
                                <a:alpha val="43000"/>
                              </a:srgbClr>
                            </a:outerShdw>
                          </a:effectLst>
                          <a:latin typeface="+mn-lt"/>
                          <a:ea typeface="+mn-ea"/>
                          <a:cs typeface="+mn-cs"/>
                        </a:rPr>
                        <a:t>הכנסה חודשית</a:t>
                      </a:r>
                      <a:endParaRPr lang="en-US" sz="900" b="0" kern="1200" cap="none" spc="0" dirty="0">
                        <a:ln w="0"/>
                        <a:solidFill>
                          <a:srgbClr val="7030A0"/>
                        </a:solidFill>
                        <a:effectLst>
                          <a:outerShdw blurRad="38100" dist="25400" dir="5400000" algn="ctr" rotWithShape="0">
                            <a:srgbClr val="6E747A">
                              <a:alpha val="43000"/>
                            </a:srgbClr>
                          </a:outerShdw>
                        </a:effectLst>
                        <a:latin typeface="+mn-lt"/>
                        <a:ea typeface="+mn-ea"/>
                        <a:cs typeface="+mn-cs"/>
                      </a:endParaRPr>
                    </a:p>
                  </a:txBody>
                  <a:tcPr marL="50580" marR="27451" marT="14451" marB="108385" anchor="ctr"/>
                </a:tc>
                <a:tc>
                  <a:txBody>
                    <a:bodyPr/>
                    <a:lstStyle/>
                    <a:p>
                      <a:pPr marL="0" marR="0" algn="ctr" defTabSz="914400" rtl="1" eaLnBrk="1" latinLnBrk="0" hangingPunct="1">
                        <a:lnSpc>
                          <a:spcPct val="150000"/>
                        </a:lnSpc>
                        <a:spcBef>
                          <a:spcPts val="0"/>
                        </a:spcBef>
                        <a:spcAft>
                          <a:spcPts val="0"/>
                        </a:spcAft>
                      </a:pPr>
                      <a:r>
                        <a:rPr lang="en-US" sz="900" b="0" kern="1200" cap="none" spc="0" dirty="0">
                          <a:ln w="0"/>
                          <a:solidFill>
                            <a:srgbClr val="7030A0"/>
                          </a:solidFill>
                          <a:effectLst>
                            <a:outerShdw blurRad="38100" dist="25400" dir="5400000" algn="ctr" rotWithShape="0">
                              <a:srgbClr val="6E747A">
                                <a:alpha val="43000"/>
                              </a:srgbClr>
                            </a:outerShdw>
                          </a:effectLst>
                          <a:latin typeface="+mn-lt"/>
                          <a:ea typeface="+mn-ea"/>
                          <a:cs typeface="+mn-cs"/>
                        </a:rPr>
                        <a:t>MonthlyIncome</a:t>
                      </a:r>
                    </a:p>
                  </a:txBody>
                  <a:tcPr marL="50580" marR="27451" marT="14451" marB="108385"/>
                </a:tc>
                <a:extLst>
                  <a:ext uri="{0D108BD9-81ED-4DB2-BD59-A6C34878D82A}">
                    <a16:rowId xmlns:a16="http://schemas.microsoft.com/office/drawing/2014/main" val="273712532"/>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rPr>
                        <a:t>מגדר</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cap="none" spc="0" dirty="0">
                          <a:solidFill>
                            <a:schemeClr val="tx1"/>
                          </a:solidFill>
                          <a:effectLst/>
                        </a:rPr>
                        <a:t>Gender</a:t>
                      </a:r>
                      <a:endParaRPr lang="en-US" sz="900"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tc>
                <a:extLst>
                  <a:ext uri="{0D108BD9-81ED-4DB2-BD59-A6C34878D82A}">
                    <a16:rowId xmlns:a16="http://schemas.microsoft.com/office/drawing/2014/main" val="1923791472"/>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rPr>
                        <a:t>גיל</a:t>
                      </a:r>
                      <a:endParaRPr lang="en-US" sz="900" b="1" cap="none" spc="0" dirty="0">
                        <a:solidFill>
                          <a:schemeClr val="tx1"/>
                        </a:solidFill>
                        <a:effectLst/>
                        <a:latin typeface="Calibri" panose="020F0502020204030204" pitchFamily="34" charset="0"/>
                        <a:ea typeface="+mn-ea"/>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Age</a:t>
                      </a:r>
                    </a:p>
                  </a:txBody>
                  <a:tcPr marL="50580" marR="27451" marT="14451" marB="108385"/>
                </a:tc>
                <a:extLst>
                  <a:ext uri="{0D108BD9-81ED-4DB2-BD59-A6C34878D82A}">
                    <a16:rowId xmlns:a16="http://schemas.microsoft.com/office/drawing/2014/main" val="3588051808"/>
                  </a:ext>
                </a:extLst>
              </a:tr>
              <a:tr h="335764">
                <a:tc>
                  <a:txBody>
                    <a:bodyPr/>
                    <a:lstStyle/>
                    <a:p>
                      <a:pPr marL="0" marR="0" algn="ctr" rtl="1">
                        <a:lnSpc>
                          <a:spcPct val="150000"/>
                        </a:lnSpc>
                        <a:spcBef>
                          <a:spcPts val="0"/>
                        </a:spcBef>
                        <a:spcAft>
                          <a:spcPts val="0"/>
                        </a:spcAft>
                      </a:pPr>
                      <a:r>
                        <a:rPr lang="he-IL" sz="900" b="1" cap="none" spc="0" dirty="0">
                          <a:solidFill>
                            <a:schemeClr val="tx1"/>
                          </a:solidFill>
                          <a:effectLst/>
                        </a:rPr>
                        <a:t>רמת השכלה</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Education</a:t>
                      </a:r>
                    </a:p>
                  </a:txBody>
                  <a:tcPr marL="50580" marR="27451" marT="14451" marB="108385"/>
                </a:tc>
                <a:extLst>
                  <a:ext uri="{0D108BD9-81ED-4DB2-BD59-A6C34878D82A}">
                    <a16:rowId xmlns:a16="http://schemas.microsoft.com/office/drawing/2014/main" val="1269933821"/>
                  </a:ext>
                </a:extLst>
              </a:tr>
              <a:tr h="226095">
                <a:tc>
                  <a:txBody>
                    <a:bodyPr/>
                    <a:lstStyle/>
                    <a:p>
                      <a:pPr marL="0" marR="0" algn="ctr" rtl="1">
                        <a:lnSpc>
                          <a:spcPct val="150000"/>
                        </a:lnSpc>
                        <a:spcBef>
                          <a:spcPts val="0"/>
                        </a:spcBef>
                        <a:spcAft>
                          <a:spcPts val="0"/>
                        </a:spcAft>
                      </a:pPr>
                      <a:r>
                        <a:rPr lang="he-IL" sz="900" b="1" strike="sngStrike" cap="none" spc="0" dirty="0">
                          <a:solidFill>
                            <a:schemeClr val="tx1"/>
                          </a:solidFill>
                          <a:effectLst/>
                        </a:rPr>
                        <a:t>תפקיד</a:t>
                      </a:r>
                      <a:endParaRPr lang="en-US" sz="900" b="1" strike="sngStrike"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strike="sngStrike" kern="1200" cap="none" spc="0" dirty="0">
                          <a:solidFill>
                            <a:schemeClr val="tx1"/>
                          </a:solidFill>
                          <a:effectLst/>
                          <a:latin typeface="+mn-lt"/>
                          <a:ea typeface="+mn-ea"/>
                          <a:cs typeface="+mn-cs"/>
                        </a:rPr>
                        <a:t>JobRole</a:t>
                      </a:r>
                    </a:p>
                  </a:txBody>
                  <a:tcPr marL="50580" marR="27451" marT="14451" marB="108385"/>
                </a:tc>
                <a:extLst>
                  <a:ext uri="{0D108BD9-81ED-4DB2-BD59-A6C34878D82A}">
                    <a16:rowId xmlns:a16="http://schemas.microsoft.com/office/drawing/2014/main" val="2947191211"/>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rPr>
                        <a:t>מרחק מהבית</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DistanceFromHome</a:t>
                      </a:r>
                    </a:p>
                  </a:txBody>
                  <a:tcPr marL="50580" marR="27451" marT="14451" marB="108385"/>
                </a:tc>
                <a:extLst>
                  <a:ext uri="{0D108BD9-81ED-4DB2-BD59-A6C34878D82A}">
                    <a16:rowId xmlns:a16="http://schemas.microsoft.com/office/drawing/2014/main" val="1771506014"/>
                  </a:ext>
                </a:extLst>
              </a:tr>
              <a:tr h="226095">
                <a:tc>
                  <a:txBody>
                    <a:bodyPr/>
                    <a:lstStyle/>
                    <a:p>
                      <a:pPr marL="0" marR="0" algn="ctr" rtl="1">
                        <a:lnSpc>
                          <a:spcPct val="150000"/>
                        </a:lnSpc>
                        <a:spcBef>
                          <a:spcPts val="0"/>
                        </a:spcBef>
                        <a:spcAft>
                          <a:spcPts val="0"/>
                        </a:spcAft>
                      </a:pPr>
                      <a:r>
                        <a:rPr lang="he-IL" sz="900" b="1" strike="sngStrike"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תדירות נסיעות לחו"ל</a:t>
                      </a:r>
                      <a:endParaRPr lang="en-US" sz="900" b="1" strike="sngStrike"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BusinessTravel</a:t>
                      </a:r>
                    </a:p>
                  </a:txBody>
                  <a:tcPr marL="50580" marR="27451" marT="14451" marB="108385"/>
                </a:tc>
                <a:extLst>
                  <a:ext uri="{0D108BD9-81ED-4DB2-BD59-A6C34878D82A}">
                    <a16:rowId xmlns:a16="http://schemas.microsoft.com/office/drawing/2014/main" val="948053613"/>
                  </a:ext>
                </a:extLst>
              </a:tr>
              <a:tr h="226095">
                <a:tc>
                  <a:txBody>
                    <a:bodyPr/>
                    <a:lstStyle/>
                    <a:p>
                      <a:pPr marL="0" marR="0" algn="ctr" rtl="1">
                        <a:lnSpc>
                          <a:spcPct val="150000"/>
                        </a:lnSpc>
                        <a:spcBef>
                          <a:spcPts val="0"/>
                        </a:spcBef>
                        <a:spcAft>
                          <a:spcPts val="0"/>
                        </a:spcAft>
                      </a:pPr>
                      <a:r>
                        <a:rPr lang="he-IL" sz="900" b="1" strike="sngStrike"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תחום לימודים</a:t>
                      </a:r>
                      <a:endParaRPr lang="en-US" sz="900" b="1" strike="sngStrike"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EducationField</a:t>
                      </a:r>
                    </a:p>
                  </a:txBody>
                  <a:tcPr marL="50580" marR="27451" marT="14451" marB="108385"/>
                </a:tc>
                <a:extLst>
                  <a:ext uri="{0D108BD9-81ED-4DB2-BD59-A6C34878D82A}">
                    <a16:rowId xmlns:a16="http://schemas.microsoft.com/office/drawing/2014/main" val="3042737664"/>
                  </a:ext>
                </a:extLst>
              </a:tr>
              <a:tr h="335764">
                <a:tc>
                  <a:txBody>
                    <a:bodyPr/>
                    <a:lstStyle/>
                    <a:p>
                      <a:pPr marL="0" marR="0" algn="ctr" rtl="1">
                        <a:lnSpc>
                          <a:spcPct val="150000"/>
                        </a:lnSpc>
                        <a:spcBef>
                          <a:spcPts val="0"/>
                        </a:spcBef>
                        <a:spcAft>
                          <a:spcPts val="0"/>
                        </a:spcAft>
                      </a:pPr>
                      <a:r>
                        <a:rPr lang="he-IL" sz="900" b="1" strike="sngStrike"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מצב משפחתי</a:t>
                      </a:r>
                      <a:endParaRPr lang="en-US" sz="900" b="1" strike="sngStrike"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MaritalStatus</a:t>
                      </a:r>
                    </a:p>
                  </a:txBody>
                  <a:tcPr marL="50580" marR="27451" marT="14451" marB="108385"/>
                </a:tc>
                <a:extLst>
                  <a:ext uri="{0D108BD9-81ED-4DB2-BD59-A6C34878D82A}">
                    <a16:rowId xmlns:a16="http://schemas.microsoft.com/office/drawing/2014/main" val="813728917"/>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שעות נוספות</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OverTime</a:t>
                      </a:r>
                    </a:p>
                  </a:txBody>
                  <a:tcPr marL="50580" marR="27451" marT="14451" marB="108385"/>
                </a:tc>
                <a:extLst>
                  <a:ext uri="{0D108BD9-81ED-4DB2-BD59-A6C34878D82A}">
                    <a16:rowId xmlns:a16="http://schemas.microsoft.com/office/drawing/2014/main" val="3344427941"/>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rPr>
                        <a:t>שנים עם מנהל נוכחי</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YearsWithCurrManager</a:t>
                      </a:r>
                    </a:p>
                  </a:txBody>
                  <a:tcPr marL="50580" marR="27451" marT="14451" marB="108385"/>
                </a:tc>
                <a:extLst>
                  <a:ext uri="{0D108BD9-81ED-4DB2-BD59-A6C34878D82A}">
                    <a16:rowId xmlns:a16="http://schemas.microsoft.com/office/drawing/2014/main" val="4132199668"/>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מספר החברות בהן עבד קודם</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NumCompaniesWorked</a:t>
                      </a:r>
                    </a:p>
                  </a:txBody>
                  <a:tcPr marL="50580" marR="27451" marT="14451" marB="108385"/>
                </a:tc>
                <a:extLst>
                  <a:ext uri="{0D108BD9-81ED-4DB2-BD59-A6C34878D82A}">
                    <a16:rowId xmlns:a16="http://schemas.microsoft.com/office/drawing/2014/main" val="3635686601"/>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אחוז העלאה בשכר</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PercentSalaryHike</a:t>
                      </a:r>
                    </a:p>
                  </a:txBody>
                  <a:tcPr marL="50580" marR="27451" marT="14451" marB="108385"/>
                </a:tc>
                <a:extLst>
                  <a:ext uri="{0D108BD9-81ED-4DB2-BD59-A6C34878D82A}">
                    <a16:rowId xmlns:a16="http://schemas.microsoft.com/office/drawing/2014/main" val="3369174202"/>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מניות</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StockOptionLevel</a:t>
                      </a:r>
                    </a:p>
                  </a:txBody>
                  <a:tcPr marL="50580" marR="27451" marT="14451" marB="108385"/>
                </a:tc>
                <a:extLst>
                  <a:ext uri="{0D108BD9-81ED-4DB2-BD59-A6C34878D82A}">
                    <a16:rowId xmlns:a16="http://schemas.microsoft.com/office/drawing/2014/main" val="1876229946"/>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rPr>
                        <a:t>דירוג תפקיד</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JobLevel</a:t>
                      </a:r>
                    </a:p>
                  </a:txBody>
                  <a:tcPr marL="50580" marR="27451" marT="14451" marB="108385"/>
                </a:tc>
                <a:extLst>
                  <a:ext uri="{0D108BD9-81ED-4DB2-BD59-A6C34878D82A}">
                    <a16:rowId xmlns:a16="http://schemas.microsoft.com/office/drawing/2014/main" val="2884177886"/>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איזון עבודה-פנאי</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WorkLifeBalance</a:t>
                      </a:r>
                    </a:p>
                  </a:txBody>
                  <a:tcPr marL="50580" marR="27451" marT="14451" marB="108385"/>
                </a:tc>
                <a:extLst>
                  <a:ext uri="{0D108BD9-81ED-4DB2-BD59-A6C34878D82A}">
                    <a16:rowId xmlns:a16="http://schemas.microsoft.com/office/drawing/2014/main" val="3658003772"/>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rPr>
                        <a:t>שחיקה</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Attrition</a:t>
                      </a:r>
                    </a:p>
                  </a:txBody>
                  <a:tcPr marL="50580" marR="27451" marT="14451" marB="108385"/>
                </a:tc>
                <a:extLst>
                  <a:ext uri="{0D108BD9-81ED-4DB2-BD59-A6C34878D82A}">
                    <a16:rowId xmlns:a16="http://schemas.microsoft.com/office/drawing/2014/main" val="1998403946"/>
                  </a:ext>
                </a:extLst>
              </a:tr>
              <a:tr h="226095">
                <a:tc>
                  <a:txBody>
                    <a:bodyPr/>
                    <a:lstStyle/>
                    <a:p>
                      <a:pPr marL="0" marR="0" algn="ctr" rtl="1">
                        <a:lnSpc>
                          <a:spcPct val="150000"/>
                        </a:lnSpc>
                        <a:spcBef>
                          <a:spcPts val="0"/>
                        </a:spcBef>
                        <a:spcAft>
                          <a:spcPts val="0"/>
                        </a:spcAft>
                      </a:pPr>
                      <a:r>
                        <a:rPr lang="he-IL"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ציון משוקלל לעובד קיים</a:t>
                      </a:r>
                      <a:endParaRPr lang="en-US" sz="900" b="1" cap="none" spc="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txBody>
                  <a:tcPr marL="50580" marR="27451" marT="14451" marB="108385" anchor="ctr"/>
                </a:tc>
                <a:tc>
                  <a:txBody>
                    <a:bodyPr/>
                    <a:lstStyle/>
                    <a:p>
                      <a:pPr marL="0" marR="0" algn="ctr" rtl="1">
                        <a:lnSpc>
                          <a:spcPct val="150000"/>
                        </a:lnSpc>
                        <a:spcBef>
                          <a:spcPts val="0"/>
                        </a:spcBef>
                        <a:spcAft>
                          <a:spcPts val="0"/>
                        </a:spcAft>
                      </a:pPr>
                      <a:r>
                        <a:rPr lang="en-US" sz="900" kern="1200" cap="none" spc="0" dirty="0">
                          <a:solidFill>
                            <a:schemeClr val="tx1"/>
                          </a:solidFill>
                          <a:effectLst/>
                          <a:latin typeface="+mn-lt"/>
                          <a:ea typeface="+mn-ea"/>
                          <a:cs typeface="+mn-cs"/>
                        </a:rPr>
                        <a:t>worker</a:t>
                      </a:r>
                    </a:p>
                  </a:txBody>
                  <a:tcPr marL="50580" marR="27451" marT="14451" marB="108385"/>
                </a:tc>
                <a:extLst>
                  <a:ext uri="{0D108BD9-81ED-4DB2-BD59-A6C34878D82A}">
                    <a16:rowId xmlns:a16="http://schemas.microsoft.com/office/drawing/2014/main" val="2421770847"/>
                  </a:ext>
                </a:extLst>
              </a:tr>
            </a:tbl>
          </a:graphicData>
        </a:graphic>
      </p:graphicFrame>
    </p:spTree>
    <p:extLst>
      <p:ext uri="{BB962C8B-B14F-4D97-AF65-F5344CB8AC3E}">
        <p14:creationId xmlns:p14="http://schemas.microsoft.com/office/powerpoint/2010/main" val="2085803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pPr algn="just"/>
            <a:r>
              <a:rPr lang="he-IL" dirty="0">
                <a:latin typeface="Tahoma" panose="020B0604030504040204" pitchFamily="34" charset="0"/>
                <a:ea typeface="Tahoma" panose="020B0604030504040204" pitchFamily="34" charset="0"/>
                <a:cs typeface="Tahoma" panose="020B0604030504040204" pitchFamily="34" charset="0"/>
              </a:rPr>
              <a:t>4.מידול</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28</a:t>
            </a:fld>
            <a:endParaRPr lang="en-US" dirty="0"/>
          </a:p>
        </p:txBody>
      </p:sp>
    </p:spTree>
    <p:extLst>
      <p:ext uri="{BB962C8B-B14F-4D97-AF65-F5344CB8AC3E}">
        <p14:creationId xmlns:p14="http://schemas.microsoft.com/office/powerpoint/2010/main" val="3146838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1" name="Freeform: Shape 2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BA988E85-4F7D-474C-BD5A-255DF90F75E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29</a:t>
            </a:fld>
            <a:endParaRPr lang="en-US"/>
          </a:p>
        </p:txBody>
      </p:sp>
      <p:sp>
        <p:nvSpPr>
          <p:cNvPr id="3" name="Block Arc 2">
            <a:extLst>
              <a:ext uri="{FF2B5EF4-FFF2-40B4-BE49-F238E27FC236}">
                <a16:creationId xmlns:a16="http://schemas.microsoft.com/office/drawing/2014/main" id="{13B1C059-80EC-4950-BCF3-007998D0077F}"/>
              </a:ext>
            </a:extLst>
          </p:cNvPr>
          <p:cNvSpPr/>
          <p:nvPr/>
        </p:nvSpPr>
        <p:spPr>
          <a:xfrm>
            <a:off x="11061125" y="507901"/>
            <a:ext cx="7293488" cy="7293488"/>
          </a:xfrm>
          <a:prstGeom prst="blockArc">
            <a:avLst>
              <a:gd name="adj1" fmla="val 8100000"/>
              <a:gd name="adj2" fmla="val 13500000"/>
              <a:gd name="adj3" fmla="val 296"/>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 name="Freeform: Shape 3">
            <a:extLst>
              <a:ext uri="{FF2B5EF4-FFF2-40B4-BE49-F238E27FC236}">
                <a16:creationId xmlns:a16="http://schemas.microsoft.com/office/drawing/2014/main" id="{527C5209-17D6-41EF-9113-28C63C3C51D2}"/>
              </a:ext>
            </a:extLst>
          </p:cNvPr>
          <p:cNvSpPr/>
          <p:nvPr/>
        </p:nvSpPr>
        <p:spPr>
          <a:xfrm>
            <a:off x="4176214" y="1987177"/>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860213" bIns="142240" numCol="1" spcCol="1270" anchor="ctr" anchorCtr="0">
            <a:noAutofit/>
          </a:bodyPr>
          <a:lstStyle/>
          <a:p>
            <a:pPr marL="0" lvl="0" indent="0" algn="r" defTabSz="2489200">
              <a:lnSpc>
                <a:spcPct val="90000"/>
              </a:lnSpc>
              <a:spcBef>
                <a:spcPct val="0"/>
              </a:spcBef>
              <a:spcAft>
                <a:spcPct val="35000"/>
              </a:spcAft>
              <a:buNone/>
            </a:pPr>
            <a:r>
              <a:rPr lang="he-IL" sz="5600" kern="1200" dirty="0"/>
              <a:t>בחירת מודלים</a:t>
            </a:r>
            <a:endParaRPr lang="en-US" sz="5600" kern="1200" dirty="0"/>
          </a:p>
        </p:txBody>
      </p:sp>
      <p:sp>
        <p:nvSpPr>
          <p:cNvPr id="6" name="Oval 5">
            <a:extLst>
              <a:ext uri="{FF2B5EF4-FFF2-40B4-BE49-F238E27FC236}">
                <a16:creationId xmlns:a16="http://schemas.microsoft.com/office/drawing/2014/main" id="{6566EE3B-10AA-42D0-8232-20C28276BA93}"/>
              </a:ext>
            </a:extLst>
          </p:cNvPr>
          <p:cNvSpPr/>
          <p:nvPr/>
        </p:nvSpPr>
        <p:spPr>
          <a:xfrm>
            <a:off x="10799992" y="1851711"/>
            <a:ext cx="1354666" cy="1354666"/>
          </a:xfrm>
          <a:prstGeom prst="ellipse">
            <a:avLst/>
          </a:prstGeom>
          <a:blipFill rotWithShape="0">
            <a:blip r:embed="rId3"/>
            <a:srcRect/>
            <a:stretch>
              <a:fillRect l="-5000" r="-5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D330313A-C03D-47F8-8553-712FD6AA4453}"/>
              </a:ext>
            </a:extLst>
          </p:cNvPr>
          <p:cNvSpPr/>
          <p:nvPr/>
        </p:nvSpPr>
        <p:spPr>
          <a:xfrm>
            <a:off x="4176214" y="3612777"/>
            <a:ext cx="6907174" cy="1083733"/>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860213" bIns="142240" numCol="1" spcCol="1270" anchor="ctr" anchorCtr="0">
            <a:noAutofit/>
          </a:bodyPr>
          <a:lstStyle/>
          <a:p>
            <a:pPr marL="0" lvl="0" indent="0" algn="r" defTabSz="2489200">
              <a:lnSpc>
                <a:spcPct val="90000"/>
              </a:lnSpc>
              <a:spcBef>
                <a:spcPct val="0"/>
              </a:spcBef>
              <a:spcAft>
                <a:spcPct val="35000"/>
              </a:spcAft>
              <a:buNone/>
            </a:pPr>
            <a:r>
              <a:rPr lang="he-IL" sz="5600" kern="1200" dirty="0"/>
              <a:t>בניית המודל</a:t>
            </a:r>
            <a:endParaRPr lang="en-US" sz="5600" kern="1200" dirty="0"/>
          </a:p>
        </p:txBody>
      </p:sp>
      <p:sp>
        <p:nvSpPr>
          <p:cNvPr id="8" name="Oval 7">
            <a:extLst>
              <a:ext uri="{FF2B5EF4-FFF2-40B4-BE49-F238E27FC236}">
                <a16:creationId xmlns:a16="http://schemas.microsoft.com/office/drawing/2014/main" id="{20CDADD9-A0D9-4E71-A2B3-2F81210632FA}"/>
              </a:ext>
            </a:extLst>
          </p:cNvPr>
          <p:cNvSpPr/>
          <p:nvPr/>
        </p:nvSpPr>
        <p:spPr>
          <a:xfrm>
            <a:off x="10406055" y="3477311"/>
            <a:ext cx="1354666" cy="1354666"/>
          </a:xfrm>
          <a:prstGeom prst="ellipse">
            <a:avLst/>
          </a:prstGeom>
          <a:blipFill rotWithShape="0">
            <a:blip r:embed="rId4"/>
            <a:srcRect/>
            <a:stretch>
              <a:fillRect l="-4000" r="-4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B59E49FE-C9F2-4CDC-8C2B-1B18BD3F1578}"/>
              </a:ext>
            </a:extLst>
          </p:cNvPr>
          <p:cNvSpPr/>
          <p:nvPr/>
        </p:nvSpPr>
        <p:spPr>
          <a:xfrm>
            <a:off x="4176214" y="5238377"/>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860213" bIns="142240" numCol="1" spcCol="1270" anchor="ctr" anchorCtr="0">
            <a:noAutofit/>
          </a:bodyPr>
          <a:lstStyle/>
          <a:p>
            <a:pPr marL="0" lvl="0" indent="0" algn="r" defTabSz="2489200">
              <a:lnSpc>
                <a:spcPct val="90000"/>
              </a:lnSpc>
              <a:spcBef>
                <a:spcPct val="0"/>
              </a:spcBef>
              <a:spcAft>
                <a:spcPct val="35000"/>
              </a:spcAft>
              <a:buNone/>
            </a:pPr>
            <a:r>
              <a:rPr lang="he-IL" sz="5600" kern="1200" dirty="0"/>
              <a:t>הערכת המודל</a:t>
            </a:r>
            <a:endParaRPr lang="en-US" sz="5600" kern="1200" dirty="0"/>
          </a:p>
        </p:txBody>
      </p:sp>
      <p:sp>
        <p:nvSpPr>
          <p:cNvPr id="10" name="Oval 9">
            <a:extLst>
              <a:ext uri="{FF2B5EF4-FFF2-40B4-BE49-F238E27FC236}">
                <a16:creationId xmlns:a16="http://schemas.microsoft.com/office/drawing/2014/main" id="{BEDB30EE-F922-4FC0-A767-2A348B119A60}"/>
              </a:ext>
            </a:extLst>
          </p:cNvPr>
          <p:cNvSpPr/>
          <p:nvPr/>
        </p:nvSpPr>
        <p:spPr>
          <a:xfrm>
            <a:off x="10799992" y="5102911"/>
            <a:ext cx="1354666" cy="1354666"/>
          </a:xfrm>
          <a:prstGeom prst="ellipse">
            <a:avLst/>
          </a:prstGeom>
          <a:blipFill rotWithShape="0">
            <a:blip r:embed="rId5"/>
            <a:srcRect/>
            <a:stretch>
              <a:fillRect l="-7000" r="-7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4" name="Title 7">
            <a:extLst>
              <a:ext uri="{FF2B5EF4-FFF2-40B4-BE49-F238E27FC236}">
                <a16:creationId xmlns:a16="http://schemas.microsoft.com/office/drawing/2014/main" id="{83D87775-59AE-40F9-80C8-77480A45E234}"/>
              </a:ext>
            </a:extLst>
          </p:cNvPr>
          <p:cNvSpPr>
            <a:spLocks noGrp="1"/>
          </p:cNvSpPr>
          <p:nvPr>
            <p:ph type="title"/>
          </p:nvPr>
        </p:nvSpPr>
        <p:spPr>
          <a:xfrm>
            <a:off x="5452110" y="612037"/>
            <a:ext cx="6541107" cy="884238"/>
          </a:xfrm>
        </p:spPr>
        <p:txBody>
          <a:bodyPr/>
          <a:lstStyle/>
          <a:p>
            <a:pPr algn="ctr"/>
            <a:r>
              <a:rPr lang="he-IL" sz="4400" dirty="0">
                <a:latin typeface="Segoe UI Semibold" panose="020B0702040204020203" pitchFamily="34" charset="0"/>
                <a:ea typeface="Tahoma" panose="020B0604030504040204" pitchFamily="34" charset="0"/>
                <a:cs typeface="Segoe UI Semibold" panose="020B0702040204020203" pitchFamily="34" charset="0"/>
              </a:rPr>
              <a:t>משימות המידול</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Tree>
    <p:extLst>
      <p:ext uri="{BB962C8B-B14F-4D97-AF65-F5344CB8AC3E}">
        <p14:creationId xmlns:p14="http://schemas.microsoft.com/office/powerpoint/2010/main" val="405104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B2B0C-E218-4414-AE88-B52150F4B2A7}"/>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nSpc>
                <a:spcPct val="90000"/>
              </a:lnSpc>
            </a:pPr>
            <a:r>
              <a:rPr lang="en-US" sz="5400" kern="1200" dirty="0">
                <a:solidFill>
                  <a:schemeClr val="bg1"/>
                </a:solidFill>
                <a:latin typeface="+mj-lt"/>
                <a:ea typeface="+mj-ea"/>
                <a:cs typeface="+mj-cs"/>
              </a:rPr>
              <a:t>Crisp-dm PHASES AND TASKS</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154D00E-720F-4520-8082-3D5830AE11F1}"/>
              </a:ext>
            </a:extLst>
          </p:cNvPr>
          <p:cNvPicPr>
            <a:picLocks noChangeAspect="1"/>
          </p:cNvPicPr>
          <p:nvPr/>
        </p:nvPicPr>
        <p:blipFill>
          <a:blip r:embed="rId2"/>
          <a:stretch>
            <a:fillRect/>
          </a:stretch>
        </p:blipFill>
        <p:spPr>
          <a:xfrm>
            <a:off x="2857497" y="2427541"/>
            <a:ext cx="6421907" cy="3997637"/>
          </a:xfrm>
          <a:prstGeom prst="rect">
            <a:avLst/>
          </a:prstGeom>
        </p:spPr>
      </p:pic>
      <p:sp>
        <p:nvSpPr>
          <p:cNvPr id="3" name="Slide Number Placeholder 2">
            <a:extLst>
              <a:ext uri="{FF2B5EF4-FFF2-40B4-BE49-F238E27FC236}">
                <a16:creationId xmlns:a16="http://schemas.microsoft.com/office/drawing/2014/main" id="{1D27900A-2D9D-4808-B8E2-C39C163D27BF}"/>
              </a:ext>
            </a:extLst>
          </p:cNvPr>
          <p:cNvSpPr>
            <a:spLocks noGrp="1"/>
          </p:cNvSpPr>
          <p:nvPr>
            <p:ph type="sldNum" sz="quarter" idx="11"/>
          </p:nvPr>
        </p:nvSpPr>
        <p:spPr>
          <a:xfrm>
            <a:off x="8610600" y="6522430"/>
            <a:ext cx="2743200" cy="347472"/>
          </a:xfrm>
        </p:spPr>
        <p:txBody>
          <a:bodyPr vert="horz" lIns="91440" tIns="45720" rIns="91440" bIns="45720" rtlCol="0" anchor="ctr">
            <a:normAutofit/>
          </a:bodyPr>
          <a:lstStyle/>
          <a:p>
            <a:pPr>
              <a:spcAft>
                <a:spcPts val="600"/>
              </a:spcAft>
            </a:pPr>
            <a:fld id="{8C2E478F-E849-4A8C-AF1F-CBCC78A7CBFA}" type="slidenum">
              <a:rPr lang="en-US">
                <a:solidFill>
                  <a:srgbClr val="898989"/>
                </a:solidFill>
              </a:rPr>
              <a:pPr>
                <a:spcAft>
                  <a:spcPts val="600"/>
                </a:spcAft>
              </a:pPr>
              <a:t>3</a:t>
            </a:fld>
            <a:endParaRPr lang="en-US">
              <a:solidFill>
                <a:srgbClr val="898989"/>
              </a:solidFill>
            </a:endParaRPr>
          </a:p>
        </p:txBody>
      </p:sp>
    </p:spTree>
    <p:extLst>
      <p:ext uri="{BB962C8B-B14F-4D97-AF65-F5344CB8AC3E}">
        <p14:creationId xmlns:p14="http://schemas.microsoft.com/office/powerpoint/2010/main" val="3620633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0D577B7-9746-4BC4-ABB9-D6F4B309012A}"/>
              </a:ext>
            </a:extLst>
          </p:cNvPr>
          <p:cNvSpPr>
            <a:spLocks noGrp="1"/>
          </p:cNvSpPr>
          <p:nvPr>
            <p:ph type="title"/>
          </p:nvPr>
        </p:nvSpPr>
        <p:spPr>
          <a:xfrm>
            <a:off x="804672" y="962247"/>
            <a:ext cx="6853428" cy="1044354"/>
          </a:xfrm>
        </p:spPr>
        <p:txBody>
          <a:bodyPr vert="horz" lIns="91440" tIns="45720" rIns="91440" bIns="45720" rtlCol="0" anchor="b">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err="1">
                <a:latin typeface="+mn-lt"/>
                <a:ea typeface="+mn-ea"/>
                <a:cs typeface="Biome Light" panose="020B0303030204020804" pitchFamily="34" charset="0"/>
              </a:rPr>
              <a:t>kmeans</a:t>
            </a:r>
            <a:endParaRPr lang="en-US" sz="5400" b="0" kern="1200" dirty="0">
              <a:latin typeface="+mn-lt"/>
              <a:ea typeface="+mn-ea"/>
              <a:cs typeface="Biome Light" panose="020B0303030204020804" pitchFamily="34" charset="0"/>
            </a:endParaRPr>
          </a:p>
        </p:txBody>
      </p:sp>
      <p:sp>
        <p:nvSpPr>
          <p:cNvPr id="5" name="Slide Number Placeholder 4">
            <a:extLst>
              <a:ext uri="{FF2B5EF4-FFF2-40B4-BE49-F238E27FC236}">
                <a16:creationId xmlns:a16="http://schemas.microsoft.com/office/drawing/2014/main" id="{26E05054-19A2-4834-8896-60D6A968CB32}"/>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8C2E478F-E849-4A8C-AF1F-CBCC78A7CBFA}" type="slidenum">
              <a:rPr lang="en-US">
                <a:solidFill>
                  <a:schemeClr val="tx1">
                    <a:alpha val="70000"/>
                  </a:schemeClr>
                </a:solidFill>
              </a:rPr>
              <a:pPr>
                <a:spcAft>
                  <a:spcPts val="600"/>
                </a:spcAft>
              </a:pPr>
              <a:t>30</a:t>
            </a:fld>
            <a:endParaRPr lang="en-US">
              <a:solidFill>
                <a:schemeClr val="tx1">
                  <a:alpha val="70000"/>
                </a:schemeClr>
              </a:solidFill>
            </a:endParaRPr>
          </a:p>
        </p:txBody>
      </p:sp>
    </p:spTree>
    <p:extLst>
      <p:ext uri="{BB962C8B-B14F-4D97-AF65-F5344CB8AC3E}">
        <p14:creationId xmlns:p14="http://schemas.microsoft.com/office/powerpoint/2010/main" val="393180842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7CCF4D-927E-4ADD-9FC4-FC24C5850802}"/>
              </a:ext>
            </a:extLst>
          </p:cNvPr>
          <p:cNvPicPr>
            <a:picLocks noChangeAspect="1"/>
          </p:cNvPicPr>
          <p:nvPr/>
        </p:nvPicPr>
        <p:blipFill>
          <a:blip r:embed="rId2"/>
          <a:stretch>
            <a:fillRect/>
          </a:stretch>
        </p:blipFill>
        <p:spPr>
          <a:xfrm>
            <a:off x="741362" y="621064"/>
            <a:ext cx="2886075" cy="5981700"/>
          </a:xfrm>
          <a:prstGeom prst="rect">
            <a:avLst/>
          </a:prstGeom>
        </p:spPr>
      </p:pic>
      <p:sp>
        <p:nvSpPr>
          <p:cNvPr id="13" name="Thought Bubble: Cloud 12">
            <a:extLst>
              <a:ext uri="{FF2B5EF4-FFF2-40B4-BE49-F238E27FC236}">
                <a16:creationId xmlns:a16="http://schemas.microsoft.com/office/drawing/2014/main" id="{D00E235D-99A9-48E8-8A3A-89EC24639D1B}"/>
              </a:ext>
            </a:extLst>
          </p:cNvPr>
          <p:cNvSpPr/>
          <p:nvPr/>
        </p:nvSpPr>
        <p:spPr>
          <a:xfrm>
            <a:off x="1972120" y="621064"/>
            <a:ext cx="9189720" cy="487434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t>ואז חשבנו על זה קצת יותר לעומק... </a:t>
            </a:r>
            <a:endParaRPr lang="en-US" dirty="0"/>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393935"/>
            <a:ext cx="11002962" cy="823913"/>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אשכול</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31</a:t>
            </a:fld>
            <a:endParaRPr lang="en-US" dirty="0"/>
          </a:p>
        </p:txBody>
      </p:sp>
      <p:sp>
        <p:nvSpPr>
          <p:cNvPr id="5" name="Title 7">
            <a:extLst>
              <a:ext uri="{FF2B5EF4-FFF2-40B4-BE49-F238E27FC236}">
                <a16:creationId xmlns:a16="http://schemas.microsoft.com/office/drawing/2014/main" id="{F5B6C40F-40EB-4341-9AFB-9242F0F91461}"/>
              </a:ext>
            </a:extLst>
          </p:cNvPr>
          <p:cNvSpPr txBox="1">
            <a:spLocks/>
          </p:cNvSpPr>
          <p:nvPr/>
        </p:nvSpPr>
        <p:spPr>
          <a:xfrm>
            <a:off x="7030692" y="1667904"/>
            <a:ext cx="4962525"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pPr algn="r"/>
            <a:r>
              <a:rPr lang="he-IL" sz="2000" dirty="0">
                <a:latin typeface="Segoe UI Semibold" panose="020B0702040204020203" pitchFamily="34" charset="0"/>
                <a:ea typeface="Tahoma" panose="020B0604030504040204" pitchFamily="34" charset="0"/>
                <a:cs typeface="Segoe UI Semibold" panose="020B0702040204020203" pitchFamily="34" charset="0"/>
              </a:rPr>
              <a:t>נלקח סט הנתונים ללא התגית והורץ אלגוריתם לאשכול – </a:t>
            </a:r>
            <a:r>
              <a:rPr lang="en-US" sz="2000" dirty="0">
                <a:latin typeface="Segoe UI Semibold" panose="020B0702040204020203" pitchFamily="34" charset="0"/>
                <a:ea typeface="Tahoma" panose="020B0604030504040204" pitchFamily="34" charset="0"/>
                <a:cs typeface="Segoe UI Semibold" panose="020B0702040204020203" pitchFamily="34" charset="0"/>
              </a:rPr>
              <a:t>KMEANS</a:t>
            </a:r>
            <a:endParaRPr lang="en-US" sz="2000" u="sng" dirty="0">
              <a:latin typeface="Segoe UI Semibold" panose="020B0702040204020203" pitchFamily="34" charset="0"/>
              <a:ea typeface="Tahoma" panose="020B0604030504040204" pitchFamily="34" charset="0"/>
              <a:cs typeface="Segoe UI Semibold" panose="020B0702040204020203" pitchFamily="34" charset="0"/>
            </a:endParaRPr>
          </a:p>
        </p:txBody>
      </p:sp>
      <p:sp>
        <p:nvSpPr>
          <p:cNvPr id="12" name="Text Placeholder 5">
            <a:extLst>
              <a:ext uri="{FF2B5EF4-FFF2-40B4-BE49-F238E27FC236}">
                <a16:creationId xmlns:a16="http://schemas.microsoft.com/office/drawing/2014/main" id="{3D25EB93-2CDA-4050-B918-F8FF2A68516A}"/>
              </a:ext>
            </a:extLst>
          </p:cNvPr>
          <p:cNvSpPr txBox="1">
            <a:spLocks/>
          </p:cNvSpPr>
          <p:nvPr/>
        </p:nvSpPr>
        <p:spPr>
          <a:xfrm>
            <a:off x="7030692" y="2861003"/>
            <a:ext cx="5087620" cy="413619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spcBef>
                <a:spcPts val="0"/>
              </a:spcBef>
              <a:buNone/>
            </a:pPr>
            <a:endParaRPr lang="he-IL" sz="1800" dirty="0">
              <a:latin typeface="Calibri" panose="020F0502020204030204" pitchFamily="34" charset="0"/>
              <a:cs typeface="Calibri Light" panose="020F0302020204030204" pitchFamily="34" charset="0"/>
            </a:endParaRPr>
          </a:p>
          <a:p>
            <a:pPr marL="0" indent="0" algn="r" rtl="1">
              <a:spcBef>
                <a:spcPts val="0"/>
              </a:spcBef>
              <a:buNone/>
            </a:pPr>
            <a:r>
              <a:rPr lang="he-IL" sz="1800" dirty="0">
                <a:latin typeface="Calibri" panose="020F0502020204030204" pitchFamily="34" charset="0"/>
                <a:cs typeface="Calibri Light" panose="020F0302020204030204" pitchFamily="34" charset="0"/>
              </a:rPr>
              <a:t>לאור הממצאים, תחילה, חשבנו לחלק את משתנה המטרה לבינים ולהפוך זאת לבעיית סיווג. </a:t>
            </a:r>
          </a:p>
          <a:p>
            <a:pPr marL="0" indent="0" algn="r" rtl="1">
              <a:spcBef>
                <a:spcPts val="0"/>
              </a:spcBef>
              <a:buNone/>
            </a:pPr>
            <a:endParaRPr lang="en-US" sz="1800" dirty="0">
              <a:latin typeface="Calibri" panose="020F0502020204030204" pitchFamily="34" charset="0"/>
              <a:cs typeface="Calibri Light" panose="020F0302020204030204" pitchFamily="34" charset="0"/>
            </a:endParaRPr>
          </a:p>
          <a:p>
            <a:pPr marL="0" indent="0" algn="r" rtl="1">
              <a:spcBef>
                <a:spcPts val="0"/>
              </a:spcBef>
              <a:buNone/>
            </a:pPr>
            <a:r>
              <a:rPr lang="he-IL" sz="1800" dirty="0">
                <a:latin typeface="Calibri" panose="020F0502020204030204" pitchFamily="34" charset="0"/>
                <a:ea typeface="Times New Roman" panose="02020603050405020304" pitchFamily="18" charset="0"/>
                <a:cs typeface="Calibri Light" panose="020F0302020204030204" pitchFamily="34" charset="0"/>
              </a:rPr>
              <a:t>שמחנו לראות שלפי כל התרשימים התקבל שעלינו לבחור חמישה או שישה אשכולות ואז פנינו חזרה לפתרון הבעיה. </a:t>
            </a:r>
          </a:p>
          <a:p>
            <a:pPr marL="0" indent="0" algn="r" rtl="1">
              <a:spcBef>
                <a:spcPts val="0"/>
              </a:spcBef>
              <a:buNone/>
            </a:pPr>
            <a:endParaRPr lang="he-IL" sz="1800" dirty="0">
              <a:latin typeface="Calibri" panose="020F0502020204030204" pitchFamily="34" charset="0"/>
              <a:ea typeface="Times New Roman" panose="02020603050405020304" pitchFamily="18" charset="0"/>
              <a:cs typeface="Calibri Light" panose="020F0302020204030204" pitchFamily="34" charset="0"/>
            </a:endParaRPr>
          </a:p>
          <a:p>
            <a:pPr marL="0" indent="0">
              <a:buNone/>
            </a:pPr>
            <a:endParaRPr lang="en-US" dirty="0"/>
          </a:p>
        </p:txBody>
      </p:sp>
      <p:sp>
        <p:nvSpPr>
          <p:cNvPr id="11" name="Thought Bubble: Cloud 10">
            <a:extLst>
              <a:ext uri="{FF2B5EF4-FFF2-40B4-BE49-F238E27FC236}">
                <a16:creationId xmlns:a16="http://schemas.microsoft.com/office/drawing/2014/main" id="{2BAE3354-50C0-4AF5-829F-D1650D8E83E2}"/>
              </a:ext>
            </a:extLst>
          </p:cNvPr>
          <p:cNvSpPr/>
          <p:nvPr/>
        </p:nvSpPr>
        <p:spPr>
          <a:xfrm>
            <a:off x="1972120" y="621064"/>
            <a:ext cx="9189720" cy="487434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t>האם המפתח בעל הניסיון לא מניח מראש שהוא יקבל יותר מעובדת משאבי האנוש?</a:t>
            </a:r>
          </a:p>
          <a:p>
            <a:pPr algn="ctr"/>
            <a:r>
              <a:rPr lang="he-IL" dirty="0"/>
              <a:t>האם המהנדס בעל הדוקטורט לא מניח שהוא ירוויח יותר ממפתח צעיר? </a:t>
            </a:r>
          </a:p>
          <a:p>
            <a:pPr algn="ctr"/>
            <a:r>
              <a:rPr lang="he-IL" dirty="0"/>
              <a:t> </a:t>
            </a:r>
          </a:p>
          <a:p>
            <a:pPr algn="ctr"/>
            <a:r>
              <a:rPr lang="he-IL" dirty="0"/>
              <a:t>ואז הבנו.. </a:t>
            </a:r>
          </a:p>
          <a:p>
            <a:pPr algn="ctr"/>
            <a:r>
              <a:rPr lang="he-IL" dirty="0"/>
              <a:t>פתרון של בעיית סיווג למחלקות לא באמת מתאים בעיה שלנו  </a:t>
            </a:r>
            <a:endParaRPr lang="en-US" dirty="0"/>
          </a:p>
        </p:txBody>
      </p:sp>
    </p:spTree>
    <p:extLst>
      <p:ext uri="{BB962C8B-B14F-4D97-AF65-F5344CB8AC3E}">
        <p14:creationId xmlns:p14="http://schemas.microsoft.com/office/powerpoint/2010/main" val="221746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320-C1F4-458E-B09F-DE4A0A2E04E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7C235BA-F877-4E9A-825F-6F8CFFE2B44C}"/>
              </a:ext>
            </a:extLst>
          </p:cNvPr>
          <p:cNvSpPr>
            <a:spLocks noGrp="1"/>
          </p:cNvSpPr>
          <p:nvPr>
            <p:ph type="sldNum" sz="quarter" idx="11"/>
          </p:nvPr>
        </p:nvSpPr>
        <p:spPr/>
        <p:txBody>
          <a:bodyPr/>
          <a:lstStyle/>
          <a:p>
            <a:fld id="{8C2E478F-E849-4A8C-AF1F-CBCC78A7CBFA}" type="slidenum">
              <a:rPr lang="en-US" smtClean="0"/>
              <a:t>32</a:t>
            </a:fld>
            <a:endParaRPr lang="en-US" dirty="0"/>
          </a:p>
        </p:txBody>
      </p:sp>
      <p:pic>
        <p:nvPicPr>
          <p:cNvPr id="4" name="Picture 3">
            <a:extLst>
              <a:ext uri="{FF2B5EF4-FFF2-40B4-BE49-F238E27FC236}">
                <a16:creationId xmlns:a16="http://schemas.microsoft.com/office/drawing/2014/main" id="{5EFF123E-B3DB-42D4-9AC4-E1C8773BB879}"/>
              </a:ext>
            </a:extLst>
          </p:cNvPr>
          <p:cNvPicPr>
            <a:picLocks noChangeAspect="1"/>
          </p:cNvPicPr>
          <p:nvPr/>
        </p:nvPicPr>
        <p:blipFill>
          <a:blip r:embed="rId2"/>
          <a:stretch>
            <a:fillRect/>
          </a:stretch>
        </p:blipFill>
        <p:spPr>
          <a:xfrm>
            <a:off x="1239056" y="293890"/>
            <a:ext cx="3438525" cy="6410325"/>
          </a:xfrm>
          <a:prstGeom prst="rect">
            <a:avLst/>
          </a:prstGeom>
        </p:spPr>
      </p:pic>
    </p:spTree>
    <p:extLst>
      <p:ext uri="{BB962C8B-B14F-4D97-AF65-F5344CB8AC3E}">
        <p14:creationId xmlns:p14="http://schemas.microsoft.com/office/powerpoint/2010/main" val="3057197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2438399"/>
            <a:ext cx="9234488" cy="2651443"/>
          </a:xfrm>
        </p:spPr>
        <p:txBody>
          <a:bodyPr/>
          <a:lstStyle/>
          <a:p>
            <a:r>
              <a:rPr lang="en-US" sz="4500" dirty="0"/>
              <a:t>Prediction Problem</a:t>
            </a:r>
          </a:p>
        </p:txBody>
      </p:sp>
    </p:spTree>
    <p:extLst>
      <p:ext uri="{BB962C8B-B14F-4D97-AF65-F5344CB8AC3E}">
        <p14:creationId xmlns:p14="http://schemas.microsoft.com/office/powerpoint/2010/main" val="83977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0D577B7-9746-4BC4-ABB9-D6F4B309012A}"/>
              </a:ext>
            </a:extLst>
          </p:cNvPr>
          <p:cNvSpPr>
            <a:spLocks noGrp="1"/>
          </p:cNvSpPr>
          <p:nvPr>
            <p:ph type="title"/>
          </p:nvPr>
        </p:nvSpPr>
        <p:spPr>
          <a:xfrm>
            <a:off x="804672" y="962247"/>
            <a:ext cx="6853428" cy="1044354"/>
          </a:xfrm>
        </p:spPr>
        <p:txBody>
          <a:bodyPr vert="horz" lIns="91440" tIns="45720" rIns="91440" bIns="45720" rtlCol="0" anchor="b">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0" kern="1200" dirty="0">
                <a:latin typeface="+mn-lt"/>
                <a:ea typeface="+mn-ea"/>
                <a:cs typeface="Biome Light" panose="020B0303030204020804" pitchFamily="34" charset="0"/>
              </a:rPr>
              <a:t>linear Regression</a:t>
            </a:r>
          </a:p>
        </p:txBody>
      </p:sp>
      <p:sp>
        <p:nvSpPr>
          <p:cNvPr id="5" name="Slide Number Placeholder 4">
            <a:extLst>
              <a:ext uri="{FF2B5EF4-FFF2-40B4-BE49-F238E27FC236}">
                <a16:creationId xmlns:a16="http://schemas.microsoft.com/office/drawing/2014/main" id="{26E05054-19A2-4834-8896-60D6A968CB32}"/>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8C2E478F-E849-4A8C-AF1F-CBCC78A7CBFA}" type="slidenum">
              <a:rPr lang="en-US">
                <a:solidFill>
                  <a:schemeClr val="tx1">
                    <a:alpha val="70000"/>
                  </a:schemeClr>
                </a:solidFill>
              </a:rPr>
              <a:pPr>
                <a:spcAft>
                  <a:spcPts val="600"/>
                </a:spcAft>
              </a:pPr>
              <a:t>34</a:t>
            </a:fld>
            <a:endParaRPr lang="en-US">
              <a:solidFill>
                <a:schemeClr val="tx1">
                  <a:alpha val="70000"/>
                </a:schemeClr>
              </a:solidFill>
            </a:endParaRPr>
          </a:p>
        </p:txBody>
      </p:sp>
    </p:spTree>
    <p:extLst>
      <p:ext uri="{BB962C8B-B14F-4D97-AF65-F5344CB8AC3E}">
        <p14:creationId xmlns:p14="http://schemas.microsoft.com/office/powerpoint/2010/main" val="252605976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D9CAA70-FC24-4DA9-9035-DD65DE90D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D8889D6-46FE-4175-812C-8BEED2FF4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 name="Title 2">
            <a:extLst>
              <a:ext uri="{FF2B5EF4-FFF2-40B4-BE49-F238E27FC236}">
                <a16:creationId xmlns:a16="http://schemas.microsoft.com/office/drawing/2014/main" id="{99C9398B-545D-47D9-88D4-D6BB938BE811}"/>
              </a:ext>
            </a:extLst>
          </p:cNvPr>
          <p:cNvSpPr>
            <a:spLocks noGrp="1"/>
          </p:cNvSpPr>
          <p:nvPr>
            <p:ph type="title"/>
          </p:nvPr>
        </p:nvSpPr>
        <p:spPr>
          <a:xfrm>
            <a:off x="330200" y="303952"/>
            <a:ext cx="6331904" cy="1146013"/>
          </a:xfrm>
        </p:spPr>
        <p:txBody>
          <a:bodyPr vert="horz" lIns="91440" tIns="45720" rIns="91440" bIns="45720" rtlCol="0" anchor="t">
            <a:normAutofit fontScale="90000"/>
          </a:bodyPr>
          <a:lstStyle/>
          <a:p>
            <a:pPr algn="l"/>
            <a:r>
              <a:rPr lang="en-US" sz="3700" dirty="0">
                <a:solidFill>
                  <a:schemeClr val="tx2"/>
                </a:solidFill>
              </a:rPr>
              <a:t>linear</a:t>
            </a:r>
            <a:r>
              <a:rPr lang="en-US" sz="3700" b="0" dirty="0">
                <a:solidFill>
                  <a:schemeClr val="tx2"/>
                </a:solidFill>
              </a:rPr>
              <a:t> </a:t>
            </a:r>
            <a:r>
              <a:rPr lang="en-US" sz="3700" dirty="0">
                <a:solidFill>
                  <a:schemeClr val="tx2"/>
                </a:solidFill>
              </a:rPr>
              <a:t>regression</a:t>
            </a:r>
            <a:r>
              <a:rPr lang="en-US" sz="3700" b="0" dirty="0">
                <a:solidFill>
                  <a:schemeClr val="tx2"/>
                </a:solidFill>
              </a:rPr>
              <a:t>-</a:t>
            </a:r>
            <a:br>
              <a:rPr lang="en-US" sz="3700" b="0" dirty="0">
                <a:solidFill>
                  <a:schemeClr val="tx2"/>
                </a:solidFill>
              </a:rPr>
            </a:br>
            <a:r>
              <a:rPr lang="en-US" sz="1100" b="1" i="0" dirty="0">
                <a:solidFill>
                  <a:srgbClr val="292929"/>
                </a:solidFill>
                <a:effectLst/>
                <a:latin typeface="sohne"/>
              </a:rPr>
              <a:t>L1 and L2 Regularization Methods</a:t>
            </a:r>
            <a:br>
              <a:rPr lang="en-US" sz="1100" b="1" i="0" dirty="0">
                <a:solidFill>
                  <a:srgbClr val="292929"/>
                </a:solidFill>
                <a:effectLst/>
                <a:latin typeface="sohne"/>
              </a:rPr>
            </a:br>
            <a:br>
              <a:rPr lang="en-US" sz="1100" b="0" i="0" u="none" strike="noStrike" dirty="0">
                <a:effectLst/>
                <a:latin typeface="medium-content-sans-serif-font"/>
                <a:hlinkClick r:id="rId2"/>
              </a:rPr>
            </a:br>
            <a:endParaRPr lang="en-US" sz="3700" dirty="0">
              <a:solidFill>
                <a:schemeClr val="tx2"/>
              </a:solidFill>
            </a:endParaRPr>
          </a:p>
        </p:txBody>
      </p:sp>
      <p:grpSp>
        <p:nvGrpSpPr>
          <p:cNvPr id="39" name="Group 38">
            <a:extLst>
              <a:ext uri="{FF2B5EF4-FFF2-40B4-BE49-F238E27FC236}">
                <a16:creationId xmlns:a16="http://schemas.microsoft.com/office/drawing/2014/main" id="{7ACCA88C-8741-4EAC-B3FE-0CFC0BA02D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3832880" cy="2876136"/>
            <a:chOff x="-305" y="-1"/>
            <a:chExt cx="3832880" cy="2876136"/>
          </a:xfrm>
        </p:grpSpPr>
        <p:sp>
          <p:nvSpPr>
            <p:cNvPr id="40" name="Freeform: Shape 39">
              <a:extLst>
                <a:ext uri="{FF2B5EF4-FFF2-40B4-BE49-F238E27FC236}">
                  <a16:creationId xmlns:a16="http://schemas.microsoft.com/office/drawing/2014/main" id="{F0349FD5-909D-4E8A-B7B0-0D268C82B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DD260D80-8FAD-46AF-B161-6BDFA50F4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2E4BAD0-C518-46E3-A120-C996C8ED5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81922341-7D82-4C50-8F3A-01EA7B225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AD9CC97C-142B-4298-9EC9-73D2FE89CA06}"/>
              </a:ext>
            </a:extLst>
          </p:cNvPr>
          <p:cNvPicPr>
            <a:picLocks noChangeAspect="1"/>
          </p:cNvPicPr>
          <p:nvPr/>
        </p:nvPicPr>
        <p:blipFill>
          <a:blip r:embed="rId3"/>
          <a:stretch>
            <a:fillRect/>
          </a:stretch>
        </p:blipFill>
        <p:spPr>
          <a:xfrm>
            <a:off x="7981289" y="1074258"/>
            <a:ext cx="3657600" cy="976227"/>
          </a:xfrm>
          <a:prstGeom prst="rect">
            <a:avLst/>
          </a:prstGeom>
        </p:spPr>
      </p:pic>
      <p:sp>
        <p:nvSpPr>
          <p:cNvPr id="5" name="Slide Number Placeholder 4">
            <a:extLst>
              <a:ext uri="{FF2B5EF4-FFF2-40B4-BE49-F238E27FC236}">
                <a16:creationId xmlns:a16="http://schemas.microsoft.com/office/drawing/2014/main" id="{BEB12FC3-1EB0-47DA-9C39-9DE8542A428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a:pPr>
                <a:spcAft>
                  <a:spcPts val="600"/>
                </a:spcAft>
              </a:pPr>
              <a:t>35</a:t>
            </a:fld>
            <a:endParaRPr lang="en-US"/>
          </a:p>
        </p:txBody>
      </p:sp>
      <p:sp>
        <p:nvSpPr>
          <p:cNvPr id="11" name="TextBox 10">
            <a:extLst>
              <a:ext uri="{FF2B5EF4-FFF2-40B4-BE49-F238E27FC236}">
                <a16:creationId xmlns:a16="http://schemas.microsoft.com/office/drawing/2014/main" id="{19AE8750-B03E-4A9C-BABA-DAF401550E85}"/>
              </a:ext>
            </a:extLst>
          </p:cNvPr>
          <p:cNvSpPr txBox="1"/>
          <p:nvPr/>
        </p:nvSpPr>
        <p:spPr>
          <a:xfrm>
            <a:off x="127000" y="1043365"/>
            <a:ext cx="7150359" cy="646331"/>
          </a:xfrm>
          <a:prstGeom prst="rect">
            <a:avLst/>
          </a:prstGeom>
          <a:noFill/>
        </p:spPr>
        <p:txBody>
          <a:bodyPr wrap="square" rtlCol="0">
            <a:spAutoFit/>
          </a:bodyPr>
          <a:lstStyle/>
          <a:p>
            <a:pPr algn="r"/>
            <a:r>
              <a:rPr lang="he-IL" dirty="0">
                <a:latin typeface="Calibri" panose="020F0502020204030204" pitchFamily="34" charset="0"/>
                <a:cs typeface="Calibri Light" panose="020F0302020204030204" pitchFamily="34" charset="0"/>
              </a:rPr>
              <a:t>מכיוון שהמטרה כאן היא למנוע התאמת יתר, ובפועל מדדי הביצוע די דומים עבור כל המודלים, אין מניעה משימוש במודל הבסיסי של הרגרסיה. </a:t>
            </a:r>
            <a:endParaRPr lang="en-US" dirty="0">
              <a:latin typeface="Calibri" panose="020F0502020204030204" pitchFamily="34" charset="0"/>
              <a:cs typeface="Calibri Light" panose="020F0302020204030204" pitchFamily="34" charset="0"/>
            </a:endParaRPr>
          </a:p>
        </p:txBody>
      </p:sp>
      <p:pic>
        <p:nvPicPr>
          <p:cNvPr id="18" name="Picture 17">
            <a:extLst>
              <a:ext uri="{FF2B5EF4-FFF2-40B4-BE49-F238E27FC236}">
                <a16:creationId xmlns:a16="http://schemas.microsoft.com/office/drawing/2014/main" id="{55FD655D-5BE5-411B-8EBF-F0F2401C7B62}"/>
              </a:ext>
            </a:extLst>
          </p:cNvPr>
          <p:cNvPicPr>
            <a:picLocks noChangeAspect="1"/>
          </p:cNvPicPr>
          <p:nvPr/>
        </p:nvPicPr>
        <p:blipFill>
          <a:blip r:embed="rId4"/>
          <a:stretch>
            <a:fillRect/>
          </a:stretch>
        </p:blipFill>
        <p:spPr>
          <a:xfrm>
            <a:off x="4825999" y="4497867"/>
            <a:ext cx="2943225" cy="1285875"/>
          </a:xfrm>
          <a:prstGeom prst="rect">
            <a:avLst/>
          </a:prstGeom>
        </p:spPr>
      </p:pic>
      <p:pic>
        <p:nvPicPr>
          <p:cNvPr id="32" name="Picture 31">
            <a:extLst>
              <a:ext uri="{FF2B5EF4-FFF2-40B4-BE49-F238E27FC236}">
                <a16:creationId xmlns:a16="http://schemas.microsoft.com/office/drawing/2014/main" id="{C4548A8B-FEE7-470C-BFB1-3361CBE2D8DA}"/>
              </a:ext>
            </a:extLst>
          </p:cNvPr>
          <p:cNvPicPr>
            <a:picLocks noChangeAspect="1"/>
          </p:cNvPicPr>
          <p:nvPr/>
        </p:nvPicPr>
        <p:blipFill>
          <a:blip r:embed="rId5"/>
          <a:stretch>
            <a:fillRect/>
          </a:stretch>
        </p:blipFill>
        <p:spPr>
          <a:xfrm>
            <a:off x="4826000" y="2934123"/>
            <a:ext cx="3009900" cy="1314450"/>
          </a:xfrm>
          <a:prstGeom prst="rect">
            <a:avLst/>
          </a:prstGeom>
        </p:spPr>
      </p:pic>
      <p:pic>
        <p:nvPicPr>
          <p:cNvPr id="34" name="Picture 33">
            <a:extLst>
              <a:ext uri="{FF2B5EF4-FFF2-40B4-BE49-F238E27FC236}">
                <a16:creationId xmlns:a16="http://schemas.microsoft.com/office/drawing/2014/main" id="{516203D4-197C-4D55-86E9-B073096E2055}"/>
              </a:ext>
            </a:extLst>
          </p:cNvPr>
          <p:cNvPicPr>
            <a:picLocks noChangeAspect="1"/>
          </p:cNvPicPr>
          <p:nvPr/>
        </p:nvPicPr>
        <p:blipFill>
          <a:blip r:embed="rId6"/>
          <a:stretch>
            <a:fillRect/>
          </a:stretch>
        </p:blipFill>
        <p:spPr>
          <a:xfrm>
            <a:off x="7950532" y="2934123"/>
            <a:ext cx="4126531" cy="1009990"/>
          </a:xfrm>
          <a:prstGeom prst="rect">
            <a:avLst/>
          </a:prstGeom>
        </p:spPr>
      </p:pic>
      <p:pic>
        <p:nvPicPr>
          <p:cNvPr id="38" name="Picture 37">
            <a:extLst>
              <a:ext uri="{FF2B5EF4-FFF2-40B4-BE49-F238E27FC236}">
                <a16:creationId xmlns:a16="http://schemas.microsoft.com/office/drawing/2014/main" id="{11B51CC7-3E5D-42C7-ACF0-E9B66169DE7D}"/>
              </a:ext>
            </a:extLst>
          </p:cNvPr>
          <p:cNvPicPr>
            <a:picLocks noChangeAspect="1"/>
          </p:cNvPicPr>
          <p:nvPr/>
        </p:nvPicPr>
        <p:blipFill>
          <a:blip r:embed="rId7"/>
          <a:stretch>
            <a:fillRect/>
          </a:stretch>
        </p:blipFill>
        <p:spPr>
          <a:xfrm>
            <a:off x="7981289" y="4829571"/>
            <a:ext cx="4001822" cy="954171"/>
          </a:xfrm>
          <a:prstGeom prst="rect">
            <a:avLst/>
          </a:prstGeom>
        </p:spPr>
      </p:pic>
      <p:sp>
        <p:nvSpPr>
          <p:cNvPr id="44" name="Rectangle 43">
            <a:extLst>
              <a:ext uri="{FF2B5EF4-FFF2-40B4-BE49-F238E27FC236}">
                <a16:creationId xmlns:a16="http://schemas.microsoft.com/office/drawing/2014/main" id="{3A84BDD9-80A7-4755-BD9E-E0E3D48DA92D}"/>
              </a:ext>
            </a:extLst>
          </p:cNvPr>
          <p:cNvSpPr/>
          <p:nvPr/>
        </p:nvSpPr>
        <p:spPr>
          <a:xfrm>
            <a:off x="4826000" y="4741333"/>
            <a:ext cx="1504950" cy="160867"/>
          </a:xfrm>
          <a:prstGeom prst="rect">
            <a:avLst/>
          </a:prstGeom>
          <a:noFill/>
          <a:ln>
            <a:solidFill>
              <a:srgbClr val="A53F5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24A55108-5882-4A02-9D0B-4849189EBC46}"/>
              </a:ext>
            </a:extLst>
          </p:cNvPr>
          <p:cNvSpPr/>
          <p:nvPr/>
        </p:nvSpPr>
        <p:spPr>
          <a:xfrm>
            <a:off x="4808933" y="4101006"/>
            <a:ext cx="1504950" cy="160867"/>
          </a:xfrm>
          <a:prstGeom prst="rect">
            <a:avLst/>
          </a:prstGeom>
          <a:noFill/>
          <a:ln>
            <a:solidFill>
              <a:srgbClr val="A53F5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11497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C5782D3-6CED-43A7-BE35-09C48F809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
            <a:extLst>
              <a:ext uri="{FF2B5EF4-FFF2-40B4-BE49-F238E27FC236}">
                <a16:creationId xmlns:a16="http://schemas.microsoft.com/office/drawing/2014/main" id="{6721F593-ECD2-4B5B-AAE4-0866A4CDC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71DEE99F-D18C-4025-BA3F-CEBF5258E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976FA5D9-3A7C-4FA7-9BA8-1905D703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itle 2">
            <a:extLst>
              <a:ext uri="{FF2B5EF4-FFF2-40B4-BE49-F238E27FC236}">
                <a16:creationId xmlns:a16="http://schemas.microsoft.com/office/drawing/2014/main" id="{CAEDC134-CDAC-427A-B3F1-91686FD33868}"/>
              </a:ext>
            </a:extLst>
          </p:cNvPr>
          <p:cNvSpPr>
            <a:spLocks noGrp="1"/>
          </p:cNvSpPr>
          <p:nvPr>
            <p:ph type="title"/>
          </p:nvPr>
        </p:nvSpPr>
        <p:spPr>
          <a:xfrm>
            <a:off x="7835104" y="1213968"/>
            <a:ext cx="3220127" cy="1715106"/>
          </a:xfrm>
        </p:spPr>
        <p:txBody>
          <a:bodyPr vert="horz" lIns="91440" tIns="45720" rIns="91440" bIns="45720" rtlCol="0" anchor="b">
            <a:normAutofit/>
          </a:bodyPr>
          <a:lstStyle/>
          <a:p>
            <a:pPr>
              <a:lnSpc>
                <a:spcPct val="90000"/>
              </a:lnSpc>
            </a:pPr>
            <a:endParaRPr lang="en-US" sz="3600">
              <a:solidFill>
                <a:srgbClr val="FFFFFF"/>
              </a:solidFill>
            </a:endParaRPr>
          </a:p>
        </p:txBody>
      </p:sp>
      <p:pic>
        <p:nvPicPr>
          <p:cNvPr id="7" name="Picture Placeholder 6" descr="Table&#10;&#10;Description automatically generated">
            <a:extLst>
              <a:ext uri="{FF2B5EF4-FFF2-40B4-BE49-F238E27FC236}">
                <a16:creationId xmlns:a16="http://schemas.microsoft.com/office/drawing/2014/main" id="{E4B1357F-5261-4FED-9889-94836E92A518}"/>
              </a:ext>
            </a:extLst>
          </p:cNvPr>
          <p:cNvPicPr>
            <a:picLocks noGrp="1" noChangeAspect="1"/>
          </p:cNvPicPr>
          <p:nvPr>
            <p:ph type="pic" sz="quarter" idx="13"/>
          </p:nvPr>
        </p:nvPicPr>
        <p:blipFill rotWithShape="1">
          <a:blip r:embed="rId2"/>
          <a:srcRect t="3611" r="-4" b="3607"/>
          <a:stretch/>
        </p:blipFill>
        <p:spPr>
          <a:xfrm>
            <a:off x="804101" y="804101"/>
            <a:ext cx="6730556" cy="5249798"/>
          </a:xfrm>
          <a:prstGeom prst="rect">
            <a:avLst/>
          </a:prstGeom>
        </p:spPr>
      </p:pic>
      <p:sp>
        <p:nvSpPr>
          <p:cNvPr id="4" name="Text Placeholder 3">
            <a:extLst>
              <a:ext uri="{FF2B5EF4-FFF2-40B4-BE49-F238E27FC236}">
                <a16:creationId xmlns:a16="http://schemas.microsoft.com/office/drawing/2014/main" id="{77F99537-11F9-4522-A3A7-5FFF780F5BE9}"/>
              </a:ext>
            </a:extLst>
          </p:cNvPr>
          <p:cNvSpPr>
            <a:spLocks noGrp="1"/>
          </p:cNvSpPr>
          <p:nvPr>
            <p:ph type="body" idx="1"/>
          </p:nvPr>
        </p:nvSpPr>
        <p:spPr>
          <a:xfrm>
            <a:off x="7835105" y="3072208"/>
            <a:ext cx="3264916" cy="2660684"/>
          </a:xfrm>
        </p:spPr>
        <p:txBody>
          <a:bodyPr vert="horz" lIns="91440" tIns="45720" rIns="91440" bIns="45720" rtlCol="0" anchor="t">
            <a:normAutofit/>
          </a:bodyPr>
          <a:lstStyle/>
          <a:p>
            <a:pPr indent="-228600" algn="l">
              <a:lnSpc>
                <a:spcPct val="90000"/>
              </a:lnSpc>
              <a:buFont typeface="Arial" panose="020B0604020202020204" pitchFamily="34" charset="0"/>
              <a:buChar char="•"/>
            </a:pPr>
            <a:endParaRPr lang="en-US" sz="2000">
              <a:solidFill>
                <a:srgbClr val="FFFFFF"/>
              </a:solidFill>
            </a:endParaRPr>
          </a:p>
        </p:txBody>
      </p:sp>
      <p:sp>
        <p:nvSpPr>
          <p:cNvPr id="5" name="Slide Number Placeholder 4">
            <a:extLst>
              <a:ext uri="{FF2B5EF4-FFF2-40B4-BE49-F238E27FC236}">
                <a16:creationId xmlns:a16="http://schemas.microsoft.com/office/drawing/2014/main" id="{86F1E3B0-1CC1-4462-9A66-10B8FE3C65FF}"/>
              </a:ext>
            </a:extLst>
          </p:cNvPr>
          <p:cNvSpPr>
            <a:spLocks noGrp="1"/>
          </p:cNvSpPr>
          <p:nvPr>
            <p:ph type="sldNum" sz="quarter" idx="12"/>
          </p:nvPr>
        </p:nvSpPr>
        <p:spPr>
          <a:xfrm>
            <a:off x="10546795" y="6383066"/>
            <a:ext cx="682311" cy="315931"/>
          </a:xfrm>
        </p:spPr>
        <p:txBody>
          <a:bodyPr vert="horz" lIns="91440" tIns="45720" rIns="91440" bIns="45720" rtlCol="0" anchor="ctr">
            <a:normAutofit/>
          </a:bodyPr>
          <a:lstStyle/>
          <a:p>
            <a:pPr>
              <a:spcAft>
                <a:spcPts val="600"/>
              </a:spcAft>
              <a:defRPr/>
            </a:pPr>
            <a:fld id="{8C2E478F-E849-4A8C-AF1F-CBCC78A7CBFA}" type="slidenum">
              <a:rPr lang="en-US" smtClean="0">
                <a:solidFill>
                  <a:prstClr val="black">
                    <a:tint val="75000"/>
                  </a:prstClr>
                </a:solidFill>
                <a:latin typeface="Calibri" panose="020F0502020204030204"/>
              </a:rPr>
              <a:pPr>
                <a:spcAft>
                  <a:spcPts val="600"/>
                </a:spcAft>
                <a:defRPr/>
              </a:pPr>
              <a:t>36</a:t>
            </a:fld>
            <a:endParaRPr lang="en-US">
              <a:solidFill>
                <a:prstClr val="black">
                  <a:tint val="75000"/>
                </a:prstClr>
              </a:solidFill>
              <a:latin typeface="Calibri" panose="020F0502020204030204"/>
            </a:endParaRPr>
          </a:p>
        </p:txBody>
      </p:sp>
      <p:sp>
        <p:nvSpPr>
          <p:cNvPr id="20" name="Rectangle 8">
            <a:extLst>
              <a:ext uri="{FF2B5EF4-FFF2-40B4-BE49-F238E27FC236}">
                <a16:creationId xmlns:a16="http://schemas.microsoft.com/office/drawing/2014/main" id="{4652D57C-331F-43B8-9C07-69FBA9C02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2427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0D577B7-9746-4BC4-ABB9-D6F4B309012A}"/>
              </a:ext>
            </a:extLst>
          </p:cNvPr>
          <p:cNvSpPr>
            <a:spLocks noGrp="1"/>
          </p:cNvSpPr>
          <p:nvPr>
            <p:ph type="title"/>
          </p:nvPr>
        </p:nvSpPr>
        <p:spPr>
          <a:xfrm>
            <a:off x="804672" y="962247"/>
            <a:ext cx="6437700" cy="1044354"/>
          </a:xfrm>
        </p:spPr>
        <p:txBody>
          <a:bodyPr vert="horz" lIns="91440" tIns="45720" rIns="91440" bIns="45720" rtlCol="0" anchor="b">
            <a:normAutofit/>
          </a:bodyPr>
          <a:lstStyle/>
          <a:p>
            <a:pPr>
              <a:lnSpc>
                <a:spcPct val="90000"/>
              </a:lnSpc>
            </a:pPr>
            <a:r>
              <a:rPr lang="en-US" sz="5400" dirty="0"/>
              <a:t>Random forest</a:t>
            </a:r>
            <a:endParaRPr lang="en-US" sz="5400" kern="1200" dirty="0">
              <a:solidFill>
                <a:schemeClr val="tx1"/>
              </a:solidFill>
              <a:latin typeface="+mj-lt"/>
              <a:ea typeface="+mj-ea"/>
              <a:cs typeface="+mj-cs"/>
            </a:endParaRPr>
          </a:p>
        </p:txBody>
      </p:sp>
      <p:sp>
        <p:nvSpPr>
          <p:cNvPr id="5" name="Slide Number Placeholder 4">
            <a:extLst>
              <a:ext uri="{FF2B5EF4-FFF2-40B4-BE49-F238E27FC236}">
                <a16:creationId xmlns:a16="http://schemas.microsoft.com/office/drawing/2014/main" id="{26E05054-19A2-4834-8896-60D6A968CB32}"/>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8C2E478F-E849-4A8C-AF1F-CBCC78A7CBFA}" type="slidenum">
              <a:rPr lang="en-US">
                <a:solidFill>
                  <a:schemeClr val="tx1">
                    <a:alpha val="70000"/>
                  </a:schemeClr>
                </a:solidFill>
              </a:rPr>
              <a:pPr>
                <a:spcAft>
                  <a:spcPts val="600"/>
                </a:spcAft>
              </a:pPr>
              <a:t>37</a:t>
            </a:fld>
            <a:endParaRPr lang="en-US">
              <a:solidFill>
                <a:schemeClr val="tx1">
                  <a:alpha val="70000"/>
                </a:schemeClr>
              </a:solidFill>
            </a:endParaRPr>
          </a:p>
        </p:txBody>
      </p:sp>
    </p:spTree>
    <p:extLst>
      <p:ext uri="{BB962C8B-B14F-4D97-AF65-F5344CB8AC3E}">
        <p14:creationId xmlns:p14="http://schemas.microsoft.com/office/powerpoint/2010/main" val="2674581602"/>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9C9398B-545D-47D9-88D4-D6BB938BE811}"/>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nSpc>
                <a:spcPct val="90000"/>
              </a:lnSpc>
            </a:pPr>
            <a:r>
              <a:rPr lang="en-US" sz="3600"/>
              <a:t>rf</a:t>
            </a:r>
            <a:r>
              <a:rPr lang="en-US" sz="3600" b="0"/>
              <a:t> - </a:t>
            </a:r>
            <a:r>
              <a:rPr lang="en-US" sz="3600"/>
              <a:t>Cv</a:t>
            </a:r>
            <a:r>
              <a:rPr lang="en-US" sz="3600" dirty="0"/>
              <a:t> and</a:t>
            </a:r>
            <a:br>
              <a:rPr lang="en-US" sz="3600" dirty="0"/>
            </a:br>
            <a:r>
              <a:rPr lang="en-US" sz="3600" dirty="0"/>
              <a:t>hyperparameter tuning</a:t>
            </a:r>
          </a:p>
        </p:txBody>
      </p:sp>
      <p:sp>
        <p:nvSpPr>
          <p:cNvPr id="10" name="TextBox 9">
            <a:extLst>
              <a:ext uri="{FF2B5EF4-FFF2-40B4-BE49-F238E27FC236}">
                <a16:creationId xmlns:a16="http://schemas.microsoft.com/office/drawing/2014/main" id="{64A457FF-6E84-46DE-99DF-AEC06E23B84B}"/>
              </a:ext>
            </a:extLst>
          </p:cNvPr>
          <p:cNvSpPr txBox="1"/>
          <p:nvPr/>
        </p:nvSpPr>
        <p:spPr>
          <a:xfrm>
            <a:off x="643469" y="1782981"/>
            <a:ext cx="4008384" cy="4393982"/>
          </a:xfrm>
          <a:prstGeom prst="rect">
            <a:avLst/>
          </a:prstGeom>
        </p:spPr>
        <p:txBody>
          <a:bodyPr vert="horz" lIns="91440" tIns="45720" rIns="91440" bIns="45720" rtlCol="0">
            <a:normAutofit/>
          </a:bodyPr>
          <a:lstStyle/>
          <a:p>
            <a:pPr marL="342900" indent="-342900">
              <a:buFont typeface="Arial" panose="020B0604020202020204" pitchFamily="34" charset="0"/>
              <a:buChar char="•"/>
            </a:pPr>
            <a:r>
              <a:rPr lang="en-US" sz="2000" dirty="0"/>
              <a:t>'bootstrap’</a:t>
            </a:r>
          </a:p>
          <a:p>
            <a:pPr indent="-228600">
              <a:lnSpc>
                <a:spcPct val="90000"/>
              </a:lnSpc>
              <a:spcAft>
                <a:spcPts val="600"/>
              </a:spcAft>
              <a:buFont typeface="Arial" panose="020B0604020202020204" pitchFamily="34" charset="0"/>
              <a:buChar char="•"/>
            </a:pPr>
            <a:r>
              <a:rPr lang="en-US" sz="2000" dirty="0"/>
              <a:t>  '</a:t>
            </a:r>
            <a:r>
              <a:rPr lang="en-US" sz="2000" dirty="0" err="1"/>
              <a:t>max_depth</a:t>
            </a:r>
            <a:r>
              <a:rPr lang="en-US" sz="2000" dirty="0"/>
              <a:t>’</a:t>
            </a:r>
          </a:p>
          <a:p>
            <a:pPr indent="-228600">
              <a:lnSpc>
                <a:spcPct val="90000"/>
              </a:lnSpc>
              <a:spcAft>
                <a:spcPts val="600"/>
              </a:spcAft>
              <a:buFont typeface="Arial" panose="020B0604020202020204" pitchFamily="34" charset="0"/>
              <a:buChar char="•"/>
            </a:pPr>
            <a:r>
              <a:rPr lang="en-US" sz="2000" dirty="0"/>
              <a:t>  '</a:t>
            </a:r>
            <a:r>
              <a:rPr lang="en-US" sz="2000" dirty="0" err="1"/>
              <a:t>min_samples_split</a:t>
            </a:r>
            <a:r>
              <a:rPr lang="en-US" sz="2000" dirty="0"/>
              <a:t>’</a:t>
            </a:r>
          </a:p>
          <a:p>
            <a:pPr indent="-228600">
              <a:lnSpc>
                <a:spcPct val="90000"/>
              </a:lnSpc>
              <a:spcAft>
                <a:spcPts val="600"/>
              </a:spcAft>
              <a:buFont typeface="Arial" panose="020B0604020202020204" pitchFamily="34" charset="0"/>
              <a:buChar char="•"/>
            </a:pPr>
            <a:r>
              <a:rPr lang="en-US" sz="2000" dirty="0"/>
              <a:t>  '</a:t>
            </a:r>
            <a:r>
              <a:rPr lang="en-US" sz="2000" dirty="0" err="1"/>
              <a:t>n_estimators</a:t>
            </a:r>
            <a:r>
              <a:rPr lang="en-US" sz="2000" dirty="0"/>
              <a:t>'</a:t>
            </a:r>
          </a:p>
          <a:p>
            <a:pPr>
              <a:lnSpc>
                <a:spcPct val="90000"/>
              </a:lnSpc>
              <a:spcAft>
                <a:spcPts val="600"/>
              </a:spcAft>
            </a:pPr>
            <a:endParaRPr lang="en-US" sz="2000" dirty="0"/>
          </a:p>
        </p:txBody>
      </p:sp>
      <p:grpSp>
        <p:nvGrpSpPr>
          <p:cNvPr id="103" name="Group 10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 name="Rectangle 10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a:extLst>
              <a:ext uri="{FF2B5EF4-FFF2-40B4-BE49-F238E27FC236}">
                <a16:creationId xmlns:a16="http://schemas.microsoft.com/office/drawing/2014/main" id="{A2E890B0-832A-4BE5-BEF2-09417B753877}"/>
              </a:ext>
            </a:extLst>
          </p:cNvPr>
          <p:cNvPicPr>
            <a:picLocks noChangeAspect="1"/>
          </p:cNvPicPr>
          <p:nvPr/>
        </p:nvPicPr>
        <p:blipFill>
          <a:blip r:embed="rId2"/>
          <a:stretch>
            <a:fillRect/>
          </a:stretch>
        </p:blipFill>
        <p:spPr>
          <a:xfrm>
            <a:off x="5155619" y="4128692"/>
            <a:ext cx="6253211" cy="1552668"/>
          </a:xfrm>
          <a:prstGeom prst="rect">
            <a:avLst/>
          </a:prstGeom>
        </p:spPr>
      </p:pic>
      <p:grpSp>
        <p:nvGrpSpPr>
          <p:cNvPr id="107" name="Group 10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8" name="Isosceles Triangle 10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7B902CF3-A123-48C6-A654-C882A7F9C251}"/>
              </a:ext>
            </a:extLst>
          </p:cNvPr>
          <p:cNvPicPr>
            <a:picLocks noChangeAspect="1"/>
          </p:cNvPicPr>
          <p:nvPr/>
        </p:nvPicPr>
        <p:blipFill>
          <a:blip r:embed="rId3"/>
          <a:stretch>
            <a:fillRect/>
          </a:stretch>
        </p:blipFill>
        <p:spPr>
          <a:xfrm>
            <a:off x="5295319" y="2165654"/>
            <a:ext cx="6253212" cy="1552668"/>
          </a:xfrm>
          <a:prstGeom prst="rect">
            <a:avLst/>
          </a:prstGeom>
        </p:spPr>
      </p:pic>
      <p:sp>
        <p:nvSpPr>
          <p:cNvPr id="5" name="Slide Number Placeholder 4">
            <a:extLst>
              <a:ext uri="{FF2B5EF4-FFF2-40B4-BE49-F238E27FC236}">
                <a16:creationId xmlns:a16="http://schemas.microsoft.com/office/drawing/2014/main" id="{BEB12FC3-1EB0-47DA-9C39-9DE8542A428E}"/>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38</a:t>
            </a:fld>
            <a:endParaRPr lang="en-US"/>
          </a:p>
        </p:txBody>
      </p:sp>
    </p:spTree>
    <p:extLst>
      <p:ext uri="{BB962C8B-B14F-4D97-AF65-F5344CB8AC3E}">
        <p14:creationId xmlns:p14="http://schemas.microsoft.com/office/powerpoint/2010/main" val="1638221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0D577B7-9746-4BC4-ABB9-D6F4B309012A}"/>
              </a:ext>
            </a:extLst>
          </p:cNvPr>
          <p:cNvSpPr>
            <a:spLocks noGrp="1"/>
          </p:cNvSpPr>
          <p:nvPr>
            <p:ph type="title"/>
          </p:nvPr>
        </p:nvSpPr>
        <p:spPr>
          <a:xfrm>
            <a:off x="804672" y="962247"/>
            <a:ext cx="6437700" cy="1044354"/>
          </a:xfrm>
        </p:spPr>
        <p:txBody>
          <a:bodyPr vert="horz" lIns="91440" tIns="45720" rIns="91440" bIns="45720" rtlCol="0" anchor="b">
            <a:normAutofit/>
          </a:bodyPr>
          <a:lstStyle/>
          <a:p>
            <a:pPr>
              <a:lnSpc>
                <a:spcPct val="90000"/>
              </a:lnSpc>
            </a:pPr>
            <a:r>
              <a:rPr lang="en-US" sz="5400" b="0" dirty="0" err="1">
                <a:latin typeface="+mn-lt"/>
                <a:cs typeface="Biome Light" panose="020B0303030204020804" pitchFamily="34" charset="0"/>
              </a:rPr>
              <a:t>XGboost</a:t>
            </a:r>
            <a:endParaRPr lang="en-US" sz="5400" kern="1200" dirty="0">
              <a:solidFill>
                <a:schemeClr val="tx1"/>
              </a:solidFill>
              <a:latin typeface="+mj-lt"/>
              <a:ea typeface="+mj-ea"/>
              <a:cs typeface="+mj-cs"/>
            </a:endParaRPr>
          </a:p>
        </p:txBody>
      </p:sp>
      <p:sp>
        <p:nvSpPr>
          <p:cNvPr id="5" name="Slide Number Placeholder 4">
            <a:extLst>
              <a:ext uri="{FF2B5EF4-FFF2-40B4-BE49-F238E27FC236}">
                <a16:creationId xmlns:a16="http://schemas.microsoft.com/office/drawing/2014/main" id="{26E05054-19A2-4834-8896-60D6A968CB32}"/>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8C2E478F-E849-4A8C-AF1F-CBCC78A7CBFA}" type="slidenum">
              <a:rPr lang="en-US">
                <a:solidFill>
                  <a:schemeClr val="tx1">
                    <a:alpha val="70000"/>
                  </a:schemeClr>
                </a:solidFill>
              </a:rPr>
              <a:pPr>
                <a:spcAft>
                  <a:spcPts val="600"/>
                </a:spcAft>
              </a:pPr>
              <a:t>39</a:t>
            </a:fld>
            <a:endParaRPr lang="en-US">
              <a:solidFill>
                <a:schemeClr val="tx1">
                  <a:alpha val="70000"/>
                </a:schemeClr>
              </a:solidFill>
            </a:endParaRPr>
          </a:p>
        </p:txBody>
      </p:sp>
    </p:spTree>
    <p:extLst>
      <p:ext uri="{BB962C8B-B14F-4D97-AF65-F5344CB8AC3E}">
        <p14:creationId xmlns:p14="http://schemas.microsoft.com/office/powerpoint/2010/main" val="181410385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pPr algn="ctr"/>
            <a:r>
              <a:rPr lang="he-IL" dirty="0">
                <a:latin typeface="Tahoma" panose="020B0604030504040204" pitchFamily="34" charset="0"/>
                <a:ea typeface="Tahoma" panose="020B0604030504040204" pitchFamily="34" charset="0"/>
                <a:cs typeface="Tahoma" panose="020B0604030504040204" pitchFamily="34" charset="0"/>
              </a:rPr>
              <a:t>1.הבנת העולם העסקי</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2492321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9C9398B-545D-47D9-88D4-D6BB938BE811}"/>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nSpc>
                <a:spcPct val="90000"/>
              </a:lnSpc>
            </a:pPr>
            <a:r>
              <a:rPr lang="en-US" sz="3600" b="0" kern="1200" dirty="0" err="1">
                <a:latin typeface="+mn-lt"/>
                <a:ea typeface="+mn-ea"/>
                <a:cs typeface="Biome Light" panose="020B0303030204020804" pitchFamily="34" charset="0"/>
              </a:rPr>
              <a:t>xgboost</a:t>
            </a:r>
            <a:r>
              <a:rPr lang="en-US" sz="3600" b="0" kern="1200" dirty="0">
                <a:latin typeface="+mn-lt"/>
                <a:ea typeface="+mn-ea"/>
                <a:cs typeface="Biome Light" panose="020B0303030204020804" pitchFamily="34" charset="0"/>
              </a:rPr>
              <a:t> - </a:t>
            </a:r>
            <a:r>
              <a:rPr lang="en-US" sz="3600" dirty="0" err="1"/>
              <a:t>Cv</a:t>
            </a:r>
            <a:r>
              <a:rPr lang="en-US" sz="3600" dirty="0"/>
              <a:t> and</a:t>
            </a:r>
            <a:br>
              <a:rPr lang="en-US" sz="3600" dirty="0"/>
            </a:br>
            <a:r>
              <a:rPr lang="en-US" sz="3600" dirty="0"/>
              <a:t>hyperparameter tuning</a:t>
            </a:r>
          </a:p>
        </p:txBody>
      </p:sp>
      <p:sp>
        <p:nvSpPr>
          <p:cNvPr id="10" name="TextBox 9">
            <a:extLst>
              <a:ext uri="{FF2B5EF4-FFF2-40B4-BE49-F238E27FC236}">
                <a16:creationId xmlns:a16="http://schemas.microsoft.com/office/drawing/2014/main" id="{64A457FF-6E84-46DE-99DF-AEC06E23B84B}"/>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100" dirty="0" err="1"/>
              <a:t>max_depth</a:t>
            </a:r>
            <a:endParaRPr lang="en-US" sz="2100" dirty="0"/>
          </a:p>
          <a:p>
            <a:pPr indent="-228600">
              <a:lnSpc>
                <a:spcPct val="90000"/>
              </a:lnSpc>
              <a:spcAft>
                <a:spcPts val="600"/>
              </a:spcAft>
              <a:buFont typeface="Arial" panose="020B0604020202020204" pitchFamily="34" charset="0"/>
              <a:buChar char="•"/>
            </a:pPr>
            <a:r>
              <a:rPr lang="en-US" sz="2100" dirty="0" err="1"/>
              <a:t>min_child_weight</a:t>
            </a:r>
            <a:endParaRPr lang="en-US" sz="2100" dirty="0"/>
          </a:p>
          <a:p>
            <a:pPr indent="-228600">
              <a:lnSpc>
                <a:spcPct val="90000"/>
              </a:lnSpc>
              <a:spcAft>
                <a:spcPts val="600"/>
              </a:spcAft>
              <a:buFont typeface="Arial" panose="020B0604020202020204" pitchFamily="34" charset="0"/>
              <a:buChar char="•"/>
            </a:pPr>
            <a:r>
              <a:rPr lang="en-US" sz="2100" dirty="0"/>
              <a:t>Eta</a:t>
            </a:r>
          </a:p>
          <a:p>
            <a:pPr indent="-228600">
              <a:lnSpc>
                <a:spcPct val="90000"/>
              </a:lnSpc>
              <a:spcAft>
                <a:spcPts val="600"/>
              </a:spcAft>
              <a:buFont typeface="Arial" panose="020B0604020202020204" pitchFamily="34" charset="0"/>
              <a:buChar char="•"/>
            </a:pPr>
            <a:r>
              <a:rPr lang="en-US" sz="2100" dirty="0"/>
              <a:t>subsample</a:t>
            </a:r>
          </a:p>
          <a:p>
            <a:pPr indent="-228600">
              <a:lnSpc>
                <a:spcPct val="90000"/>
              </a:lnSpc>
              <a:spcAft>
                <a:spcPts val="600"/>
              </a:spcAft>
              <a:buFont typeface="Arial" panose="020B0604020202020204" pitchFamily="34" charset="0"/>
              <a:buChar char="•"/>
            </a:pPr>
            <a:r>
              <a:rPr lang="en-US" sz="2100" dirty="0" err="1"/>
              <a:t>colsample_bytree</a:t>
            </a:r>
            <a:endParaRPr lang="en-US" sz="2100" dirty="0"/>
          </a:p>
          <a:p>
            <a:pPr indent="-228600">
              <a:lnSpc>
                <a:spcPct val="90000"/>
              </a:lnSpc>
              <a:spcAft>
                <a:spcPts val="600"/>
              </a:spcAft>
              <a:buFont typeface="Arial" panose="020B0604020202020204" pitchFamily="34" charset="0"/>
              <a:buChar char="•"/>
            </a:pPr>
            <a:endParaRPr lang="en-US" sz="2100" dirty="0"/>
          </a:p>
          <a:p>
            <a:pPr indent="-228600">
              <a:lnSpc>
                <a:spcPct val="90000"/>
              </a:lnSpc>
              <a:spcAft>
                <a:spcPts val="600"/>
              </a:spcAft>
              <a:buFont typeface="Arial" panose="020B0604020202020204" pitchFamily="34" charset="0"/>
              <a:buChar char="•"/>
            </a:pPr>
            <a:endParaRPr lang="en-US" sz="2000" dirty="0"/>
          </a:p>
        </p:txBody>
      </p:sp>
      <p:grpSp>
        <p:nvGrpSpPr>
          <p:cNvPr id="53" name="Group 5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4" name="Rectangle 5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5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8" name="Isosceles Triangle 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BEB12FC3-1EB0-47DA-9C39-9DE8542A428E}"/>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40</a:t>
            </a:fld>
            <a:endParaRPr lang="en-US"/>
          </a:p>
        </p:txBody>
      </p:sp>
      <p:pic>
        <p:nvPicPr>
          <p:cNvPr id="7" name="Picture 6">
            <a:extLst>
              <a:ext uri="{FF2B5EF4-FFF2-40B4-BE49-F238E27FC236}">
                <a16:creationId xmlns:a16="http://schemas.microsoft.com/office/drawing/2014/main" id="{D14177BC-8E5C-4F02-A8B7-3BC99035E055}"/>
              </a:ext>
            </a:extLst>
          </p:cNvPr>
          <p:cNvPicPr>
            <a:picLocks noChangeAspect="1"/>
          </p:cNvPicPr>
          <p:nvPr/>
        </p:nvPicPr>
        <p:blipFill>
          <a:blip r:embed="rId2"/>
          <a:stretch>
            <a:fillRect/>
          </a:stretch>
        </p:blipFill>
        <p:spPr>
          <a:xfrm>
            <a:off x="5219169" y="2204280"/>
            <a:ext cx="5894753" cy="1407398"/>
          </a:xfrm>
          <a:prstGeom prst="rect">
            <a:avLst/>
          </a:prstGeom>
        </p:spPr>
      </p:pic>
      <p:pic>
        <p:nvPicPr>
          <p:cNvPr id="9" name="Picture 8">
            <a:extLst>
              <a:ext uri="{FF2B5EF4-FFF2-40B4-BE49-F238E27FC236}">
                <a16:creationId xmlns:a16="http://schemas.microsoft.com/office/drawing/2014/main" id="{4A65FA24-BB8F-4F65-BE3A-C232EEF6009D}"/>
              </a:ext>
            </a:extLst>
          </p:cNvPr>
          <p:cNvPicPr>
            <a:picLocks noChangeAspect="1"/>
          </p:cNvPicPr>
          <p:nvPr/>
        </p:nvPicPr>
        <p:blipFill>
          <a:blip r:embed="rId3"/>
          <a:stretch>
            <a:fillRect/>
          </a:stretch>
        </p:blipFill>
        <p:spPr>
          <a:xfrm>
            <a:off x="5374701" y="4202143"/>
            <a:ext cx="5583688" cy="1326621"/>
          </a:xfrm>
          <a:prstGeom prst="rect">
            <a:avLst/>
          </a:prstGeom>
        </p:spPr>
      </p:pic>
    </p:spTree>
    <p:extLst>
      <p:ext uri="{BB962C8B-B14F-4D97-AF65-F5344CB8AC3E}">
        <p14:creationId xmlns:p14="http://schemas.microsoft.com/office/powerpoint/2010/main" val="1440302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0D577B7-9746-4BC4-ABB9-D6F4B309012A}"/>
              </a:ext>
            </a:extLst>
          </p:cNvPr>
          <p:cNvSpPr>
            <a:spLocks noGrp="1"/>
          </p:cNvSpPr>
          <p:nvPr>
            <p:ph type="title"/>
          </p:nvPr>
        </p:nvSpPr>
        <p:spPr>
          <a:xfrm>
            <a:off x="804672" y="962247"/>
            <a:ext cx="6437700" cy="1044354"/>
          </a:xfrm>
        </p:spPr>
        <p:txBody>
          <a:bodyPr vert="horz" lIns="91440" tIns="45720" rIns="91440" bIns="45720" rtlCol="0" anchor="b">
            <a:normAutofit/>
          </a:bodyPr>
          <a:lstStyle/>
          <a:p>
            <a:pPr>
              <a:lnSpc>
                <a:spcPct val="90000"/>
              </a:lnSpc>
            </a:pPr>
            <a:r>
              <a:rPr lang="en-US" sz="5400" b="0" kern="1200" dirty="0" err="1">
                <a:latin typeface="+mn-lt"/>
                <a:ea typeface="+mn-ea"/>
                <a:cs typeface="Biome Light" panose="020B0303030204020804" pitchFamily="34" charset="0"/>
              </a:rPr>
              <a:t>mlp</a:t>
            </a:r>
            <a:endParaRPr lang="en-US" sz="5400" kern="1200" dirty="0">
              <a:latin typeface="+mj-lt"/>
              <a:ea typeface="+mj-ea"/>
              <a:cs typeface="+mj-cs"/>
            </a:endParaRPr>
          </a:p>
        </p:txBody>
      </p:sp>
      <p:sp>
        <p:nvSpPr>
          <p:cNvPr id="5" name="Slide Number Placeholder 4">
            <a:extLst>
              <a:ext uri="{FF2B5EF4-FFF2-40B4-BE49-F238E27FC236}">
                <a16:creationId xmlns:a16="http://schemas.microsoft.com/office/drawing/2014/main" id="{26E05054-19A2-4834-8896-60D6A968CB32}"/>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8C2E478F-E849-4A8C-AF1F-CBCC78A7CBFA}" type="slidenum">
              <a:rPr lang="en-US">
                <a:solidFill>
                  <a:schemeClr val="tx1">
                    <a:alpha val="70000"/>
                  </a:schemeClr>
                </a:solidFill>
              </a:rPr>
              <a:pPr>
                <a:spcAft>
                  <a:spcPts val="600"/>
                </a:spcAft>
              </a:pPr>
              <a:t>41</a:t>
            </a:fld>
            <a:endParaRPr lang="en-US">
              <a:solidFill>
                <a:schemeClr val="tx1">
                  <a:alpha val="70000"/>
                </a:schemeClr>
              </a:solidFill>
            </a:endParaRPr>
          </a:p>
        </p:txBody>
      </p:sp>
    </p:spTree>
    <p:extLst>
      <p:ext uri="{BB962C8B-B14F-4D97-AF65-F5344CB8AC3E}">
        <p14:creationId xmlns:p14="http://schemas.microsoft.com/office/powerpoint/2010/main" val="169813541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9C9398B-545D-47D9-88D4-D6BB938BE811}"/>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nSpc>
                <a:spcPct val="90000"/>
              </a:lnSpc>
            </a:pPr>
            <a:r>
              <a:rPr lang="en-US" sz="3600" b="0" kern="1200" dirty="0" err="1">
                <a:latin typeface="+mn-lt"/>
                <a:ea typeface="+mn-ea"/>
                <a:cs typeface="Biome Light" panose="020B0303030204020804" pitchFamily="34" charset="0"/>
              </a:rPr>
              <a:t>mlp</a:t>
            </a:r>
            <a:r>
              <a:rPr lang="en-US" sz="3600" b="0" kern="1200" dirty="0">
                <a:latin typeface="+mn-lt"/>
                <a:ea typeface="+mn-ea"/>
                <a:cs typeface="Biome Light" panose="020B0303030204020804" pitchFamily="34" charset="0"/>
              </a:rPr>
              <a:t> - </a:t>
            </a:r>
            <a:r>
              <a:rPr lang="en-US" sz="3600" dirty="0" err="1"/>
              <a:t>Cv</a:t>
            </a:r>
            <a:r>
              <a:rPr lang="en-US" sz="3600" dirty="0"/>
              <a:t> and</a:t>
            </a:r>
            <a:br>
              <a:rPr lang="en-US" sz="3600" dirty="0"/>
            </a:br>
            <a:r>
              <a:rPr lang="en-US" sz="3600" dirty="0"/>
              <a:t>hyperparameter tuning</a:t>
            </a:r>
          </a:p>
        </p:txBody>
      </p:sp>
      <p:sp>
        <p:nvSpPr>
          <p:cNvPr id="10" name="TextBox 9">
            <a:extLst>
              <a:ext uri="{FF2B5EF4-FFF2-40B4-BE49-F238E27FC236}">
                <a16:creationId xmlns:a16="http://schemas.microsoft.com/office/drawing/2014/main" id="{64A457FF-6E84-46DE-99DF-AEC06E23B84B}"/>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dirty="0">
                <a:effectLst/>
              </a:rPr>
              <a:t>            'activation’</a:t>
            </a:r>
          </a:p>
          <a:p>
            <a:pPr indent="-228600">
              <a:lnSpc>
                <a:spcPct val="90000"/>
              </a:lnSpc>
              <a:spcAft>
                <a:spcPts val="600"/>
              </a:spcAft>
              <a:buFont typeface="Arial" panose="020B0604020202020204" pitchFamily="34" charset="0"/>
              <a:buChar char="•"/>
            </a:pPr>
            <a:r>
              <a:rPr lang="en-US" sz="2000" b="0" dirty="0">
                <a:effectLst/>
              </a:rPr>
              <a:t>            '</a:t>
            </a:r>
            <a:r>
              <a:rPr lang="en-US" sz="2000" b="0" dirty="0" err="1">
                <a:effectLst/>
              </a:rPr>
              <a:t>learning_rate</a:t>
            </a:r>
            <a:r>
              <a:rPr lang="en-US" sz="2000" b="0" dirty="0">
                <a:effectLst/>
              </a:rPr>
              <a:t>' </a:t>
            </a:r>
          </a:p>
          <a:p>
            <a:pPr indent="-228600">
              <a:lnSpc>
                <a:spcPct val="90000"/>
              </a:lnSpc>
              <a:spcAft>
                <a:spcPts val="600"/>
              </a:spcAft>
              <a:buFont typeface="Arial" panose="020B0604020202020204" pitchFamily="34" charset="0"/>
              <a:buChar char="•"/>
            </a:pPr>
            <a:r>
              <a:rPr lang="en-US" sz="2000" b="0" dirty="0">
                <a:effectLst/>
              </a:rPr>
              <a:t>            '</a:t>
            </a:r>
            <a:r>
              <a:rPr lang="en-US" sz="2000" b="0" dirty="0" err="1">
                <a:effectLst/>
              </a:rPr>
              <a:t>learning_rate_init</a:t>
            </a:r>
            <a:endParaRPr lang="en-US" sz="2000" b="0" dirty="0">
              <a:effectLst/>
            </a:endParaRPr>
          </a:p>
          <a:p>
            <a:pPr indent="-228600">
              <a:lnSpc>
                <a:spcPct val="90000"/>
              </a:lnSpc>
              <a:spcAft>
                <a:spcPts val="600"/>
              </a:spcAft>
              <a:buFont typeface="Arial" panose="020B0604020202020204" pitchFamily="34" charset="0"/>
              <a:buChar char="•"/>
            </a:pPr>
            <a:r>
              <a:rPr lang="en-US" sz="2000" b="0" dirty="0">
                <a:effectLst/>
              </a:rPr>
              <a:t>            'alpha' </a:t>
            </a:r>
          </a:p>
          <a:p>
            <a:pPr indent="-228600">
              <a:lnSpc>
                <a:spcPct val="90000"/>
              </a:lnSpc>
              <a:spcAft>
                <a:spcPts val="600"/>
              </a:spcAft>
              <a:buFont typeface="Arial" panose="020B0604020202020204" pitchFamily="34" charset="0"/>
              <a:buChar char="•"/>
            </a:pPr>
            <a:r>
              <a:rPr lang="en-US" sz="2000" b="0" dirty="0">
                <a:effectLst/>
              </a:rPr>
              <a:t>            '</a:t>
            </a:r>
            <a:r>
              <a:rPr lang="en-US" sz="2000" b="0" dirty="0" err="1">
                <a:effectLst/>
              </a:rPr>
              <a:t>hidden_layer_sizes</a:t>
            </a:r>
            <a:endParaRPr lang="en-US" sz="2000" b="0" dirty="0">
              <a:effectLst/>
            </a:endParaRPr>
          </a:p>
          <a:p>
            <a:pPr indent="-228600">
              <a:lnSpc>
                <a:spcPct val="90000"/>
              </a:lnSpc>
              <a:spcAft>
                <a:spcPts val="600"/>
              </a:spcAft>
              <a:buFont typeface="Arial" panose="020B0604020202020204" pitchFamily="34" charset="0"/>
              <a:buChar char="•"/>
            </a:pPr>
            <a:endParaRPr lang="en-US" sz="2000" dirty="0"/>
          </a:p>
        </p:txBody>
      </p:sp>
      <p:grpSp>
        <p:nvGrpSpPr>
          <p:cNvPr id="53" name="Group 5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4" name="Rectangle 5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5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173135E5-15F6-4BB7-BB38-81B297622287}"/>
              </a:ext>
            </a:extLst>
          </p:cNvPr>
          <p:cNvPicPr>
            <a:picLocks noChangeAspect="1"/>
          </p:cNvPicPr>
          <p:nvPr/>
        </p:nvPicPr>
        <p:blipFill>
          <a:blip r:embed="rId2"/>
          <a:stretch>
            <a:fillRect/>
          </a:stretch>
        </p:blipFill>
        <p:spPr>
          <a:xfrm>
            <a:off x="5295319" y="1960224"/>
            <a:ext cx="6253211" cy="1762073"/>
          </a:xfrm>
          <a:prstGeom prst="rect">
            <a:avLst/>
          </a:prstGeom>
        </p:spPr>
      </p:pic>
      <p:grpSp>
        <p:nvGrpSpPr>
          <p:cNvPr id="57" name="Group 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8" name="Isosceles Triangle 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04CA32BE-16BE-4DC5-B137-5661A6C2F0C9}"/>
              </a:ext>
            </a:extLst>
          </p:cNvPr>
          <p:cNvPicPr>
            <a:picLocks noChangeAspect="1"/>
          </p:cNvPicPr>
          <p:nvPr/>
        </p:nvPicPr>
        <p:blipFill>
          <a:blip r:embed="rId3"/>
          <a:stretch>
            <a:fillRect/>
          </a:stretch>
        </p:blipFill>
        <p:spPr>
          <a:xfrm>
            <a:off x="5295320" y="4345330"/>
            <a:ext cx="6253212" cy="1514618"/>
          </a:xfrm>
          <a:prstGeom prst="rect">
            <a:avLst/>
          </a:prstGeom>
        </p:spPr>
      </p:pic>
      <p:sp>
        <p:nvSpPr>
          <p:cNvPr id="5" name="Slide Number Placeholder 4">
            <a:extLst>
              <a:ext uri="{FF2B5EF4-FFF2-40B4-BE49-F238E27FC236}">
                <a16:creationId xmlns:a16="http://schemas.microsoft.com/office/drawing/2014/main" id="{BEB12FC3-1EB0-47DA-9C39-9DE8542A428E}"/>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42</a:t>
            </a:fld>
            <a:endParaRPr lang="en-US"/>
          </a:p>
        </p:txBody>
      </p:sp>
    </p:spTree>
    <p:extLst>
      <p:ext uri="{BB962C8B-B14F-4D97-AF65-F5344CB8AC3E}">
        <p14:creationId xmlns:p14="http://schemas.microsoft.com/office/powerpoint/2010/main" val="2235964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pPr algn="just"/>
            <a:r>
              <a:rPr lang="he-IL" dirty="0">
                <a:latin typeface="Tahoma" panose="020B0604030504040204" pitchFamily="34" charset="0"/>
                <a:ea typeface="Tahoma" panose="020B0604030504040204" pitchFamily="34" charset="0"/>
                <a:cs typeface="Tahoma" panose="020B0604030504040204" pitchFamily="34" charset="0"/>
              </a:rPr>
              <a:t>5.הערכה</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43</a:t>
            </a:fld>
            <a:endParaRPr lang="en-US" dirty="0"/>
          </a:p>
        </p:txBody>
      </p:sp>
    </p:spTree>
    <p:extLst>
      <p:ext uri="{BB962C8B-B14F-4D97-AF65-F5344CB8AC3E}">
        <p14:creationId xmlns:p14="http://schemas.microsoft.com/office/powerpoint/2010/main" val="4038021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1" name="Freeform: Shape 2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BA988E85-4F7D-474C-BD5A-255DF90F75E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44</a:t>
            </a:fld>
            <a:endParaRPr lang="en-US"/>
          </a:p>
        </p:txBody>
      </p:sp>
      <p:sp>
        <p:nvSpPr>
          <p:cNvPr id="3" name="Block Arc 2">
            <a:extLst>
              <a:ext uri="{FF2B5EF4-FFF2-40B4-BE49-F238E27FC236}">
                <a16:creationId xmlns:a16="http://schemas.microsoft.com/office/drawing/2014/main" id="{11807640-E3C3-440F-901C-DD35871F7A27}"/>
              </a:ext>
            </a:extLst>
          </p:cNvPr>
          <p:cNvSpPr/>
          <p:nvPr/>
        </p:nvSpPr>
        <p:spPr>
          <a:xfrm>
            <a:off x="11061125" y="507901"/>
            <a:ext cx="7293488" cy="7293488"/>
          </a:xfrm>
          <a:prstGeom prst="blockArc">
            <a:avLst>
              <a:gd name="adj1" fmla="val 8100000"/>
              <a:gd name="adj2" fmla="val 13500000"/>
              <a:gd name="adj3" fmla="val 296"/>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 name="Freeform: Shape 3">
            <a:extLst>
              <a:ext uri="{FF2B5EF4-FFF2-40B4-BE49-F238E27FC236}">
                <a16:creationId xmlns:a16="http://schemas.microsoft.com/office/drawing/2014/main" id="{751D5BB7-5C59-45CD-A4B2-6BE6BFC0DAD8}"/>
              </a:ext>
            </a:extLst>
          </p:cNvPr>
          <p:cNvSpPr/>
          <p:nvPr/>
        </p:nvSpPr>
        <p:spPr>
          <a:xfrm>
            <a:off x="4176214" y="1987177"/>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860213" bIns="142240" numCol="1" spcCol="1270" anchor="ctr" anchorCtr="0">
            <a:noAutofit/>
          </a:bodyPr>
          <a:lstStyle/>
          <a:p>
            <a:pPr marL="0" lvl="0" indent="0" algn="r" defTabSz="2489200">
              <a:lnSpc>
                <a:spcPct val="90000"/>
              </a:lnSpc>
              <a:spcBef>
                <a:spcPct val="0"/>
              </a:spcBef>
              <a:spcAft>
                <a:spcPct val="35000"/>
              </a:spcAft>
              <a:buNone/>
            </a:pPr>
            <a:r>
              <a:rPr lang="he-IL" sz="5600" kern="1200" dirty="0"/>
              <a:t>הערכת התוצאות</a:t>
            </a:r>
            <a:endParaRPr lang="en-US" sz="5600" kern="1200" dirty="0"/>
          </a:p>
        </p:txBody>
      </p:sp>
      <p:sp>
        <p:nvSpPr>
          <p:cNvPr id="6" name="Oval 5">
            <a:extLst>
              <a:ext uri="{FF2B5EF4-FFF2-40B4-BE49-F238E27FC236}">
                <a16:creationId xmlns:a16="http://schemas.microsoft.com/office/drawing/2014/main" id="{80F9D15D-DFB9-4205-9861-FCC6FA3C5C59}"/>
              </a:ext>
            </a:extLst>
          </p:cNvPr>
          <p:cNvSpPr/>
          <p:nvPr/>
        </p:nvSpPr>
        <p:spPr>
          <a:xfrm>
            <a:off x="10799992" y="1851711"/>
            <a:ext cx="1354666" cy="1354666"/>
          </a:xfrm>
          <a:prstGeom prst="ellipse">
            <a:avLst/>
          </a:prstGeom>
          <a:blipFill rotWithShape="0">
            <a:blip r:embed="rId2"/>
            <a:srcRect/>
            <a:stretch>
              <a:fillRect l="-31000" r="-31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4A40A448-A130-4349-B1AF-45B1A2E17F68}"/>
              </a:ext>
            </a:extLst>
          </p:cNvPr>
          <p:cNvSpPr/>
          <p:nvPr/>
        </p:nvSpPr>
        <p:spPr>
          <a:xfrm>
            <a:off x="4176214" y="3612777"/>
            <a:ext cx="6907174" cy="1083733"/>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860213" bIns="142240" numCol="1" spcCol="1270" anchor="ctr" anchorCtr="0">
            <a:noAutofit/>
          </a:bodyPr>
          <a:lstStyle/>
          <a:p>
            <a:pPr marL="0" lvl="0" indent="0" algn="r" defTabSz="2489200">
              <a:lnSpc>
                <a:spcPct val="90000"/>
              </a:lnSpc>
              <a:spcBef>
                <a:spcPct val="0"/>
              </a:spcBef>
              <a:spcAft>
                <a:spcPct val="35000"/>
              </a:spcAft>
              <a:buNone/>
            </a:pPr>
            <a:r>
              <a:rPr lang="he-IL" sz="5600" kern="1200" dirty="0"/>
              <a:t>בחינת התהליך</a:t>
            </a:r>
            <a:endParaRPr lang="en-US" sz="5600" kern="1200" dirty="0"/>
          </a:p>
        </p:txBody>
      </p:sp>
      <p:sp>
        <p:nvSpPr>
          <p:cNvPr id="8" name="Oval 7">
            <a:extLst>
              <a:ext uri="{FF2B5EF4-FFF2-40B4-BE49-F238E27FC236}">
                <a16:creationId xmlns:a16="http://schemas.microsoft.com/office/drawing/2014/main" id="{7A5DF40D-1CD9-4C9D-92A5-B4AC1FFC0411}"/>
              </a:ext>
            </a:extLst>
          </p:cNvPr>
          <p:cNvSpPr/>
          <p:nvPr/>
        </p:nvSpPr>
        <p:spPr>
          <a:xfrm>
            <a:off x="10406055" y="3477311"/>
            <a:ext cx="1354666" cy="1354666"/>
          </a:xfrm>
          <a:prstGeom prst="ellipse">
            <a:avLst/>
          </a:prstGeom>
          <a:blipFill rotWithShape="0">
            <a:blip r:embed="rId3"/>
            <a:srcRect/>
            <a:stretch>
              <a:fillRect t="-14000" b="-14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A0496587-A37B-49C2-8F38-510EA94D0AF3}"/>
              </a:ext>
            </a:extLst>
          </p:cNvPr>
          <p:cNvSpPr/>
          <p:nvPr/>
        </p:nvSpPr>
        <p:spPr>
          <a:xfrm>
            <a:off x="4176214" y="5238377"/>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860213" bIns="142240" numCol="1" spcCol="1270" anchor="ctr" anchorCtr="0">
            <a:noAutofit/>
          </a:bodyPr>
          <a:lstStyle/>
          <a:p>
            <a:pPr marL="0" lvl="0" indent="0" algn="r" defTabSz="2489200">
              <a:lnSpc>
                <a:spcPct val="90000"/>
              </a:lnSpc>
              <a:spcBef>
                <a:spcPct val="0"/>
              </a:spcBef>
              <a:spcAft>
                <a:spcPct val="35000"/>
              </a:spcAft>
              <a:buNone/>
            </a:pPr>
            <a:r>
              <a:rPr lang="he-IL" sz="5600" kern="1200" dirty="0"/>
              <a:t>החלטה על הצעד הבא</a:t>
            </a:r>
            <a:endParaRPr lang="en-US" sz="5600" kern="1200" dirty="0"/>
          </a:p>
        </p:txBody>
      </p:sp>
      <p:sp>
        <p:nvSpPr>
          <p:cNvPr id="10" name="Oval 9">
            <a:extLst>
              <a:ext uri="{FF2B5EF4-FFF2-40B4-BE49-F238E27FC236}">
                <a16:creationId xmlns:a16="http://schemas.microsoft.com/office/drawing/2014/main" id="{C5FECDA3-4DAD-4CD4-A573-A8C9B6725F76}"/>
              </a:ext>
            </a:extLst>
          </p:cNvPr>
          <p:cNvSpPr/>
          <p:nvPr/>
        </p:nvSpPr>
        <p:spPr>
          <a:xfrm>
            <a:off x="10799992" y="5102911"/>
            <a:ext cx="1354666" cy="1354666"/>
          </a:xfrm>
          <a:prstGeom prst="ellipse">
            <a:avLst/>
          </a:prstGeom>
          <a:blipFill rotWithShape="0">
            <a:blip r:embed="rId4"/>
            <a:srcRect/>
            <a:stretch>
              <a:fillRect l="-6000" r="-6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4" name="Title 7">
            <a:extLst>
              <a:ext uri="{FF2B5EF4-FFF2-40B4-BE49-F238E27FC236}">
                <a16:creationId xmlns:a16="http://schemas.microsoft.com/office/drawing/2014/main" id="{83D87775-59AE-40F9-80C8-77480A45E234}"/>
              </a:ext>
            </a:extLst>
          </p:cNvPr>
          <p:cNvSpPr>
            <a:spLocks noGrp="1"/>
          </p:cNvSpPr>
          <p:nvPr>
            <p:ph type="title"/>
          </p:nvPr>
        </p:nvSpPr>
        <p:spPr>
          <a:xfrm>
            <a:off x="5452110" y="612037"/>
            <a:ext cx="6541107" cy="884238"/>
          </a:xfrm>
        </p:spPr>
        <p:txBody>
          <a:bodyPr/>
          <a:lstStyle/>
          <a:p>
            <a:pPr algn="ctr"/>
            <a:r>
              <a:rPr lang="he-IL" sz="4400" dirty="0">
                <a:latin typeface="Segoe UI Semibold" panose="020B0702040204020203" pitchFamily="34" charset="0"/>
                <a:ea typeface="Tahoma" panose="020B0604030504040204" pitchFamily="34" charset="0"/>
                <a:cs typeface="Segoe UI Semibold" panose="020B0702040204020203" pitchFamily="34" charset="0"/>
              </a:rPr>
              <a:t>משימות הערכה</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Tree>
    <p:extLst>
      <p:ext uri="{BB962C8B-B14F-4D97-AF65-F5344CB8AC3E}">
        <p14:creationId xmlns:p14="http://schemas.microsoft.com/office/powerpoint/2010/main" val="224132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C3963E5-B62D-46F3-BBFD-80A0F904458A}"/>
              </a:ext>
            </a:extLst>
          </p:cNvPr>
          <p:cNvSpPr>
            <a:spLocks noGrp="1"/>
          </p:cNvSpPr>
          <p:nvPr>
            <p:ph type="title"/>
          </p:nvPr>
        </p:nvSpPr>
        <p:spPr>
          <a:xfrm>
            <a:off x="630936" y="640823"/>
            <a:ext cx="3419856" cy="5583148"/>
          </a:xfrm>
        </p:spPr>
        <p:txBody>
          <a:bodyPr vert="horz" lIns="91440" tIns="45720" rIns="91440" bIns="45720" rtlCol="0" anchor="ctr">
            <a:normAutofit/>
          </a:bodyPr>
          <a:lstStyle/>
          <a:p>
            <a:pPr algn="ctr">
              <a:lnSpc>
                <a:spcPct val="90000"/>
              </a:lnSpc>
            </a:pPr>
            <a:r>
              <a:rPr lang="he-IL" sz="5400" kern="1200" dirty="0">
                <a:solidFill>
                  <a:schemeClr val="tx1"/>
                </a:solidFill>
                <a:latin typeface="+mj-lt"/>
                <a:ea typeface="+mj-ea"/>
                <a:cs typeface="+mj-cs"/>
              </a:rPr>
              <a:t>חיזויים של שלושת המודלים</a:t>
            </a:r>
            <a:endParaRPr lang="en-US" sz="54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B0A35DC-E7A8-4EBF-B873-425E44186362}"/>
              </a:ext>
            </a:extLst>
          </p:cNvPr>
          <p:cNvPicPr>
            <a:picLocks noChangeAspect="1"/>
          </p:cNvPicPr>
          <p:nvPr/>
        </p:nvPicPr>
        <p:blipFill>
          <a:blip r:embed="rId2"/>
          <a:stretch>
            <a:fillRect/>
          </a:stretch>
        </p:blipFill>
        <p:spPr>
          <a:xfrm>
            <a:off x="4661847" y="1446052"/>
            <a:ext cx="6550011" cy="3913632"/>
          </a:xfrm>
          <a:prstGeom prst="rect">
            <a:avLst/>
          </a:prstGeom>
        </p:spPr>
      </p:pic>
      <p:sp>
        <p:nvSpPr>
          <p:cNvPr id="5" name="Slide Number Placeholder 4">
            <a:extLst>
              <a:ext uri="{FF2B5EF4-FFF2-40B4-BE49-F238E27FC236}">
                <a16:creationId xmlns:a16="http://schemas.microsoft.com/office/drawing/2014/main" id="{EEC6301C-9232-4363-899B-5C6205C451B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45</a:t>
            </a:fld>
            <a:endParaRPr lang="en-US"/>
          </a:p>
        </p:txBody>
      </p:sp>
      <p:grpSp>
        <p:nvGrpSpPr>
          <p:cNvPr id="9" name="Group 8">
            <a:extLst>
              <a:ext uri="{FF2B5EF4-FFF2-40B4-BE49-F238E27FC236}">
                <a16:creationId xmlns:a16="http://schemas.microsoft.com/office/drawing/2014/main" id="{2107453D-1DCB-40AE-92A4-E8E79854243A}"/>
              </a:ext>
            </a:extLst>
          </p:cNvPr>
          <p:cNvGrpSpPr/>
          <p:nvPr/>
        </p:nvGrpSpPr>
        <p:grpSpPr>
          <a:xfrm>
            <a:off x="9708534" y="0"/>
            <a:ext cx="2483466" cy="499317"/>
            <a:chOff x="4176214" y="1851711"/>
            <a:chExt cx="7978444" cy="1354666"/>
          </a:xfrm>
        </p:grpSpPr>
        <p:sp>
          <p:nvSpPr>
            <p:cNvPr id="10" name="Freeform: Shape 9">
              <a:extLst>
                <a:ext uri="{FF2B5EF4-FFF2-40B4-BE49-F238E27FC236}">
                  <a16:creationId xmlns:a16="http://schemas.microsoft.com/office/drawing/2014/main" id="{9304049C-1231-4D10-B44F-4F69004B4E98}"/>
                </a:ext>
              </a:extLst>
            </p:cNvPr>
            <p:cNvSpPr/>
            <p:nvPr/>
          </p:nvSpPr>
          <p:spPr>
            <a:xfrm>
              <a:off x="4176214" y="1987177"/>
              <a:ext cx="7301112" cy="1083734"/>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860213" bIns="142240" numCol="1" spcCol="1270" anchor="ctr" anchorCtr="0">
              <a:noAutofit/>
            </a:bodyPr>
            <a:lstStyle/>
            <a:p>
              <a:pPr marL="0" lvl="0" indent="0" algn="r" defTabSz="2489200">
                <a:lnSpc>
                  <a:spcPct val="90000"/>
                </a:lnSpc>
                <a:spcBef>
                  <a:spcPct val="0"/>
                </a:spcBef>
                <a:spcAft>
                  <a:spcPct val="35000"/>
                </a:spcAft>
                <a:buNone/>
              </a:pPr>
              <a:r>
                <a:rPr lang="he-IL" sz="1500" kern="1200" dirty="0"/>
                <a:t>הערכת התוצאות</a:t>
              </a:r>
              <a:endParaRPr lang="en-US" sz="1500" kern="1200" dirty="0"/>
            </a:p>
          </p:txBody>
        </p:sp>
        <p:sp>
          <p:nvSpPr>
            <p:cNvPr id="12" name="Oval 11">
              <a:extLst>
                <a:ext uri="{FF2B5EF4-FFF2-40B4-BE49-F238E27FC236}">
                  <a16:creationId xmlns:a16="http://schemas.microsoft.com/office/drawing/2014/main" id="{AB4F0826-3C03-4F9E-BDC5-87D7A982439C}"/>
                </a:ext>
              </a:extLst>
            </p:cNvPr>
            <p:cNvSpPr/>
            <p:nvPr/>
          </p:nvSpPr>
          <p:spPr>
            <a:xfrm>
              <a:off x="10799992" y="1851711"/>
              <a:ext cx="1354666" cy="1354666"/>
            </a:xfrm>
            <a:prstGeom prst="ellipse">
              <a:avLst/>
            </a:prstGeom>
            <a:blipFill rotWithShape="0">
              <a:blip r:embed="rId3"/>
              <a:srcRect/>
              <a:stretch>
                <a:fillRect l="-31000" r="-31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589436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94520" y="2418985"/>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p:txBody>
          <a:bodyPr>
            <a:normAutofit/>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השוואה בין המודלים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mc:AlternateContent xmlns:mc="http://schemas.openxmlformats.org/markup-compatibility/2006">
        <mc:Choice xmlns:a14="http://schemas.microsoft.com/office/drawing/2010/main" Requires="a14">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600657276"/>
                  </p:ext>
                </p:extLst>
              </p:nvPr>
            </p:nvGraphicFramePr>
            <p:xfrm>
              <a:off x="594519" y="2418985"/>
              <a:ext cx="11002962" cy="3958195"/>
            </p:xfrm>
            <a:graphic>
              <a:graphicData uri="http://schemas.openxmlformats.org/drawingml/2006/table">
                <a:tbl>
                  <a:tblPr firstRow="1">
                    <a:tableStyleId>{F2DE63D5-997A-4646-A377-4702673A728D}</a:tableStyleId>
                  </a:tblPr>
                  <a:tblGrid>
                    <a:gridCol w="1833827">
                      <a:extLst>
                        <a:ext uri="{9D8B030D-6E8A-4147-A177-3AD203B41FA5}">
                          <a16:colId xmlns:a16="http://schemas.microsoft.com/office/drawing/2014/main" val="3559896145"/>
                        </a:ext>
                      </a:extLst>
                    </a:gridCol>
                    <a:gridCol w="1833827">
                      <a:extLst>
                        <a:ext uri="{9D8B030D-6E8A-4147-A177-3AD203B41FA5}">
                          <a16:colId xmlns:a16="http://schemas.microsoft.com/office/drawing/2014/main" val="2481577866"/>
                        </a:ext>
                      </a:extLst>
                    </a:gridCol>
                    <a:gridCol w="1833827">
                      <a:extLst>
                        <a:ext uri="{9D8B030D-6E8A-4147-A177-3AD203B41FA5}">
                          <a16:colId xmlns:a16="http://schemas.microsoft.com/office/drawing/2014/main" val="2836427615"/>
                        </a:ext>
                      </a:extLst>
                    </a:gridCol>
                    <a:gridCol w="1833827">
                      <a:extLst>
                        <a:ext uri="{9D8B030D-6E8A-4147-A177-3AD203B41FA5}">
                          <a16:colId xmlns:a16="http://schemas.microsoft.com/office/drawing/2014/main" val="310093864"/>
                        </a:ext>
                      </a:extLst>
                    </a:gridCol>
                    <a:gridCol w="1833827">
                      <a:extLst>
                        <a:ext uri="{9D8B030D-6E8A-4147-A177-3AD203B41FA5}">
                          <a16:colId xmlns:a16="http://schemas.microsoft.com/office/drawing/2014/main" val="2023951014"/>
                        </a:ext>
                      </a:extLst>
                    </a:gridCol>
                    <a:gridCol w="1833827">
                      <a:extLst>
                        <a:ext uri="{9D8B030D-6E8A-4147-A177-3AD203B41FA5}">
                          <a16:colId xmlns:a16="http://schemas.microsoft.com/office/drawing/2014/main" val="2906063091"/>
                        </a:ext>
                      </a:extLst>
                    </a:gridCol>
                  </a:tblGrid>
                  <a:tr h="607648">
                    <a:tc>
                      <a:txBody>
                        <a:bodyPr/>
                        <a:lstStyle/>
                        <a:p>
                          <a:pPr algn="ctr"/>
                          <a:r>
                            <a:rPr lang="en-US" sz="1800" b="0" dirty="0">
                              <a:latin typeface="+mn-lt"/>
                              <a:cs typeface="Biome Light" panose="020B0303030204020804" pitchFamily="34" charset="0"/>
                            </a:rPr>
                            <a:t>Formula</a:t>
                          </a:r>
                          <a:endParaRPr lang="en-US" dirty="0">
                            <a:latin typeface="+mn-lt"/>
                            <a:cs typeface="Biome Light" panose="020B0303030204020804" pitchFamily="34" charset="0"/>
                          </a:endParaRPr>
                        </a:p>
                      </a:txBody>
                      <a:tcPr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a:latin typeface="+mn-lt"/>
                              <a:cs typeface="Biome Light" panose="020B0303030204020804" pitchFamily="34" charset="0"/>
                            </a:rPr>
                            <a:t>Metric</a:t>
                          </a:r>
                          <a:endParaRPr lang="en-US" dirty="0">
                            <a:latin typeface="+mn-lt"/>
                            <a:cs typeface="Biome Light" panose="020B0303030204020804" pitchFamily="34" charset="0"/>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Random Forest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err="1">
                              <a:latin typeface="+mn-lt"/>
                              <a:cs typeface="Biome Light" panose="020B0303030204020804" pitchFamily="34" charset="0"/>
                            </a:rPr>
                            <a:t>XGboost</a:t>
                          </a:r>
                          <a:endParaRPr lang="en-US" sz="1600" b="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600" b="0" kern="1200" dirty="0">
                              <a:solidFill>
                                <a:schemeClr val="bg1"/>
                              </a:solidFill>
                              <a:latin typeface="+mn-lt"/>
                              <a:ea typeface="+mn-ea"/>
                              <a:cs typeface="Biome Light" panose="020B0303030204020804" pitchFamily="34" charset="0"/>
                            </a:rPr>
                            <a:t>MLP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effectLst/>
                              <a:latin typeface="+mn-lt"/>
                              <a:ea typeface="+mn-ea"/>
                              <a:cs typeface="+mn-cs"/>
                            </a:rPr>
                            <a:t>Linear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mn-lt"/>
                              <a:ea typeface="+mn-ea"/>
                              <a:cs typeface="Biome Light" panose="020B0303030204020804" pitchFamily="34" charset="0"/>
                            </a:rPr>
                            <a:t> Regression</a:t>
                          </a:r>
                        </a:p>
                      </a:txBody>
                      <a:tcPr anchor="ctr">
                        <a:lnL w="12700" cap="flat" cmpd="sng" algn="ctr">
                          <a:no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420419"/>
                      </a:ext>
                    </a:extLst>
                  </a:tr>
                  <a:tr h="1036799">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200" i="1" spc="300" smtClean="0">
                                        <a:solidFill>
                                          <a:schemeClr val="tx1"/>
                                        </a:solidFill>
                                        <a:latin typeface="Cambria Math" panose="02040503050406030204" pitchFamily="18" charset="0"/>
                                        <a:cs typeface="Biome Light" panose="020B0303030204020804" pitchFamily="34" charset="0"/>
                                      </a:rPr>
                                    </m:ctrlPr>
                                  </m:radPr>
                                  <m:deg/>
                                  <m:e>
                                    <m:f>
                                      <m:fPr>
                                        <m:ctrlPr>
                                          <a:rPr lang="en-US" sz="1200" i="1" spc="300" smtClean="0">
                                            <a:solidFill>
                                              <a:schemeClr val="tx1"/>
                                            </a:solidFill>
                                            <a:latin typeface="Cambria Math" panose="02040503050406030204" pitchFamily="18" charset="0"/>
                                            <a:cs typeface="Biome Light" panose="020B0303030204020804" pitchFamily="34" charset="0"/>
                                          </a:rPr>
                                        </m:ctrlPr>
                                      </m:fPr>
                                      <m:num>
                                        <m:r>
                                          <a:rPr lang="en-US" sz="1200" b="0" i="1" spc="300" smtClean="0">
                                            <a:solidFill>
                                              <a:schemeClr val="tx1"/>
                                            </a:solidFill>
                                            <a:latin typeface="Cambria Math" panose="02040503050406030204" pitchFamily="18" charset="0"/>
                                            <a:cs typeface="Biome Light" panose="020B0303030204020804" pitchFamily="34" charset="0"/>
                                          </a:rPr>
                                          <m:t>1</m:t>
                                        </m:r>
                                      </m:num>
                                      <m:den>
                                        <m:r>
                                          <a:rPr lang="en-US" sz="1200" b="0" i="1" spc="300" smtClean="0">
                                            <a:solidFill>
                                              <a:schemeClr val="tx1"/>
                                            </a:solidFill>
                                            <a:latin typeface="Cambria Math" panose="02040503050406030204" pitchFamily="18" charset="0"/>
                                            <a:cs typeface="Biome Light" panose="020B0303030204020804" pitchFamily="34" charset="0"/>
                                          </a:rPr>
                                          <m:t>𝑁</m:t>
                                        </m:r>
                                      </m:den>
                                    </m:f>
                                    <m:nary>
                                      <m:naryPr>
                                        <m:chr m:val="∑"/>
                                        <m:ctrlPr>
                                          <a:rPr lang="en-US" sz="1200" i="1" spc="300" smtClean="0">
                                            <a:solidFill>
                                              <a:schemeClr val="tx1"/>
                                            </a:solidFill>
                                            <a:latin typeface="Cambria Math" panose="02040503050406030204" pitchFamily="18" charset="0"/>
                                            <a:cs typeface="Biome Light" panose="020B0303030204020804" pitchFamily="34" charset="0"/>
                                          </a:rPr>
                                        </m:ctrlPr>
                                      </m:naryPr>
                                      <m:sub>
                                        <m:r>
                                          <m:rPr>
                                            <m:brk m:alnAt="23"/>
                                          </m:rPr>
                                          <a:rPr lang="en-US" sz="1200" b="0" i="1" spc="300" smtClean="0">
                                            <a:solidFill>
                                              <a:schemeClr val="tx1"/>
                                            </a:solidFill>
                                            <a:latin typeface="Cambria Math" panose="02040503050406030204" pitchFamily="18" charset="0"/>
                                            <a:cs typeface="Biome Light" panose="020B0303030204020804" pitchFamily="34" charset="0"/>
                                          </a:rPr>
                                          <m:t>𝑖</m:t>
                                        </m:r>
                                        <m:r>
                                          <a:rPr lang="en-US" sz="1200" b="0" i="1" spc="300" smtClean="0">
                                            <a:solidFill>
                                              <a:schemeClr val="tx1"/>
                                            </a:solidFill>
                                            <a:latin typeface="Cambria Math" panose="02040503050406030204" pitchFamily="18" charset="0"/>
                                            <a:cs typeface="Biome Light" panose="020B0303030204020804" pitchFamily="34" charset="0"/>
                                          </a:rPr>
                                          <m:t>=</m:t>
                                        </m:r>
                                        <m:r>
                                          <m:rPr>
                                            <m:brk m:alnAt="23"/>
                                          </m:rPr>
                                          <a:rPr lang="en-US" sz="1200" b="0" i="1" spc="300" smtClean="0">
                                            <a:solidFill>
                                              <a:schemeClr val="tx1"/>
                                            </a:solidFill>
                                            <a:latin typeface="Cambria Math" panose="02040503050406030204" pitchFamily="18" charset="0"/>
                                            <a:cs typeface="Biome Light" panose="020B0303030204020804" pitchFamily="34" charset="0"/>
                                          </a:rPr>
                                          <m:t>1</m:t>
                                        </m:r>
                                      </m:sub>
                                      <m:sup>
                                        <m:r>
                                          <a:rPr lang="en-US" sz="1200" b="0" i="1" spc="300" smtClean="0">
                                            <a:solidFill>
                                              <a:schemeClr val="tx1"/>
                                            </a:solidFill>
                                            <a:latin typeface="Cambria Math" panose="02040503050406030204" pitchFamily="18" charset="0"/>
                                            <a:cs typeface="Biome Light" panose="020B0303030204020804" pitchFamily="34" charset="0"/>
                                          </a:rPr>
                                          <m:t>𝑁</m:t>
                                        </m:r>
                                      </m:sup>
                                      <m:e>
                                        <m:sSup>
                                          <m:sSupPr>
                                            <m:ctrlPr>
                                              <a:rPr lang="en-US" sz="1200" i="1" spc="300" smtClean="0">
                                                <a:solidFill>
                                                  <a:schemeClr val="tx1"/>
                                                </a:solidFill>
                                                <a:latin typeface="Cambria Math" panose="02040503050406030204" pitchFamily="18" charset="0"/>
                                                <a:cs typeface="Biome Light" panose="020B0303030204020804" pitchFamily="34" charset="0"/>
                                              </a:rPr>
                                            </m:ctrlPr>
                                          </m:sSupPr>
                                          <m:e>
                                            <m:r>
                                              <a:rPr lang="en-US" sz="1200" i="1" spc="300" smtClean="0">
                                                <a:solidFill>
                                                  <a:schemeClr val="tx1"/>
                                                </a:solidFill>
                                                <a:latin typeface="Cambria Math" panose="02040503050406030204" pitchFamily="18" charset="0"/>
                                                <a:cs typeface="Biome Light" panose="020B0303030204020804" pitchFamily="34" charset="0"/>
                                              </a:rPr>
                                              <m:t> </m:t>
                                            </m:r>
                                            <m:r>
                                              <a:rPr lang="en-US" sz="1200" b="0" i="1" spc="300" smtClean="0">
                                                <a:solidFill>
                                                  <a:schemeClr val="tx1"/>
                                                </a:solidFill>
                                                <a:latin typeface="Cambria Math" panose="02040503050406030204" pitchFamily="18" charset="0"/>
                                                <a:cs typeface="Biome Light" panose="020B0303030204020804" pitchFamily="34" charset="0"/>
                                              </a:rPr>
                                              <m:t>(</m:t>
                                            </m:r>
                                            <m:sSub>
                                              <m:sSubPr>
                                                <m:ctrlPr>
                                                  <a:rPr lang="en-US" sz="1200" b="0" i="1" spc="300" smtClean="0">
                                                    <a:solidFill>
                                                      <a:schemeClr val="tx1"/>
                                                    </a:solidFill>
                                                    <a:latin typeface="Cambria Math" panose="02040503050406030204" pitchFamily="18" charset="0"/>
                                                    <a:cs typeface="Biome Light" panose="020B0303030204020804" pitchFamily="34" charset="0"/>
                                                  </a:rPr>
                                                </m:ctrlPr>
                                              </m:sSubPr>
                                              <m:e>
                                                <m:r>
                                                  <a:rPr lang="en-US" sz="1200" b="0" i="1" spc="300" smtClean="0">
                                                    <a:solidFill>
                                                      <a:schemeClr val="tx1"/>
                                                    </a:solidFill>
                                                    <a:latin typeface="Cambria Math" panose="02040503050406030204" pitchFamily="18" charset="0"/>
                                                    <a:cs typeface="Biome Light" panose="020B0303030204020804" pitchFamily="34" charset="0"/>
                                                  </a:rPr>
                                                  <m:t>𝑦</m:t>
                                                </m:r>
                                              </m:e>
                                              <m:sub>
                                                <m:r>
                                                  <a:rPr lang="en-US" sz="1200" b="0" i="1" spc="300" smtClean="0">
                                                    <a:solidFill>
                                                      <a:schemeClr val="tx1"/>
                                                    </a:solidFill>
                                                    <a:latin typeface="Cambria Math" panose="02040503050406030204" pitchFamily="18" charset="0"/>
                                                    <a:cs typeface="Biome Light" panose="020B0303030204020804" pitchFamily="34" charset="0"/>
                                                  </a:rPr>
                                                  <m:t>𝑖</m:t>
                                                </m:r>
                                              </m:sub>
                                            </m:sSub>
                                            <m:r>
                                              <a:rPr lang="en-US" sz="1200" b="0" i="1" spc="300" smtClean="0">
                                                <a:solidFill>
                                                  <a:schemeClr val="tx1"/>
                                                </a:solidFill>
                                                <a:latin typeface="Cambria Math" panose="02040503050406030204" pitchFamily="18" charset="0"/>
                                                <a:cs typeface="Biome Light" panose="020B0303030204020804" pitchFamily="34" charset="0"/>
                                              </a:rPr>
                                              <m:t>−</m:t>
                                            </m:r>
                                            <m:sSub>
                                              <m:sSubPr>
                                                <m:ctrlPr>
                                                  <a:rPr lang="en-US" sz="1200" b="0" i="1" spc="300" smtClean="0">
                                                    <a:solidFill>
                                                      <a:schemeClr val="tx1"/>
                                                    </a:solidFill>
                                                    <a:latin typeface="Cambria Math" panose="02040503050406030204" pitchFamily="18" charset="0"/>
                                                    <a:cs typeface="Biome Light" panose="020B0303030204020804" pitchFamily="34" charset="0"/>
                                                  </a:rPr>
                                                </m:ctrlPr>
                                              </m:sSubPr>
                                              <m:e>
                                                <m:acc>
                                                  <m:accPr>
                                                    <m:chr m:val="̂"/>
                                                    <m:ctrlPr>
                                                      <a:rPr lang="en-US" sz="1200" b="0" i="1" spc="300" smtClean="0">
                                                        <a:solidFill>
                                                          <a:schemeClr val="tx1"/>
                                                        </a:solidFill>
                                                        <a:latin typeface="Cambria Math" panose="02040503050406030204" pitchFamily="18" charset="0"/>
                                                        <a:cs typeface="Biome Light" panose="020B0303030204020804" pitchFamily="34" charset="0"/>
                                                      </a:rPr>
                                                    </m:ctrlPr>
                                                  </m:accPr>
                                                  <m:e>
                                                    <m:r>
                                                      <a:rPr lang="en-US" sz="1200" b="0" i="1" spc="300" smtClean="0">
                                                        <a:solidFill>
                                                          <a:schemeClr val="tx1"/>
                                                        </a:solidFill>
                                                        <a:latin typeface="Cambria Math" panose="02040503050406030204" pitchFamily="18" charset="0"/>
                                                        <a:cs typeface="Biome Light" panose="020B0303030204020804" pitchFamily="34" charset="0"/>
                                                      </a:rPr>
                                                      <m:t>𝑦</m:t>
                                                    </m:r>
                                                  </m:e>
                                                </m:acc>
                                              </m:e>
                                              <m:sub>
                                                <m:r>
                                                  <a:rPr lang="en-US" sz="1200" b="0" i="1" spc="300" smtClean="0">
                                                    <a:solidFill>
                                                      <a:schemeClr val="tx1"/>
                                                    </a:solidFill>
                                                    <a:latin typeface="Cambria Math" panose="02040503050406030204" pitchFamily="18" charset="0"/>
                                                    <a:cs typeface="Biome Light" panose="020B0303030204020804" pitchFamily="34" charset="0"/>
                                                  </a:rPr>
                                                  <m:t>𝑖</m:t>
                                                </m:r>
                                              </m:sub>
                                            </m:sSub>
                                            <m:r>
                                              <a:rPr lang="en-US" sz="1200" b="0" i="1" spc="300" smtClean="0">
                                                <a:solidFill>
                                                  <a:schemeClr val="tx1"/>
                                                </a:solidFill>
                                                <a:latin typeface="Cambria Math" panose="02040503050406030204" pitchFamily="18" charset="0"/>
                                                <a:cs typeface="Biome Light" panose="020B0303030204020804" pitchFamily="34" charset="0"/>
                                              </a:rPr>
                                              <m:t>)</m:t>
                                            </m:r>
                                          </m:e>
                                          <m:sup>
                                            <m:r>
                                              <a:rPr lang="en-US" sz="1200" b="0" i="1" spc="300" smtClean="0">
                                                <a:solidFill>
                                                  <a:schemeClr val="tx1"/>
                                                </a:solidFill>
                                                <a:latin typeface="Cambria Math" panose="02040503050406030204" pitchFamily="18" charset="0"/>
                                                <a:cs typeface="Biome Light" panose="020B0303030204020804" pitchFamily="34" charset="0"/>
                                              </a:rPr>
                                              <m:t>2</m:t>
                                            </m:r>
                                          </m:sup>
                                        </m:sSup>
                                      </m:e>
                                    </m:nary>
                                  </m:e>
                                </m:rad>
                              </m:oMath>
                            </m:oMathPara>
                          </a14:m>
                          <a:endParaRPr lang="en-US" sz="1200" spc="300" dirty="0">
                            <a:solidFill>
                              <a:schemeClr val="tx1"/>
                            </a:solidFill>
                            <a:latin typeface="+mn-lt"/>
                            <a:cs typeface="Biome Light" panose="020B0303030204020804" pitchFamily="34" charset="0"/>
                          </a:endParaRP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600" spc="300" dirty="0">
                              <a:solidFill>
                                <a:schemeClr val="tx1"/>
                              </a:solidFill>
                              <a:latin typeface="+mn-lt"/>
                              <a:cs typeface="Biome Light" panose="020B0303030204020804" pitchFamily="34" charset="0"/>
                            </a:rPr>
                            <a:t>RMSE</a:t>
                          </a:r>
                        </a:p>
                      </a:txBody>
                      <a:tcPr marL="18288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1051.236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1071.689</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1300.466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1300.463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83246291"/>
                      </a:ext>
                    </a:extLst>
                  </a:tr>
                  <a:tr h="729178">
                    <a:tc>
                      <a:txBody>
                        <a:bodyPr/>
                        <a:lstStyle/>
                        <a:p>
                          <a:pPr algn="l"/>
                          <a:r>
                            <a:rPr lang="en-US" sz="1600" spc="300" dirty="0">
                              <a:solidFill>
                                <a:schemeClr val="tx1"/>
                              </a:solidFill>
                              <a:latin typeface="+mn-lt"/>
                              <a:cs typeface="Biome Light" panose="020B0303030204020804" pitchFamily="34" charset="0"/>
                            </a:rPr>
                            <a:t>1-</a:t>
                          </a:r>
                          <a14:m>
                            <m:oMath xmlns:m="http://schemas.openxmlformats.org/officeDocument/2006/math">
                              <m:f>
                                <m:fPr>
                                  <m:ctrlPr>
                                    <a:rPr lang="en-US" sz="1600" i="1" spc="300" smtClean="0">
                                      <a:solidFill>
                                        <a:schemeClr val="tx1"/>
                                      </a:solidFill>
                                      <a:latin typeface="Cambria Math" panose="02040503050406030204" pitchFamily="18" charset="0"/>
                                      <a:cs typeface="Biome Light" panose="020B0303030204020804" pitchFamily="34" charset="0"/>
                                    </a:rPr>
                                  </m:ctrlPr>
                                </m:fPr>
                                <m:num>
                                  <m:nary>
                                    <m:naryPr>
                                      <m:chr m:val="∑"/>
                                      <m:ctrlPr>
                                        <a:rPr lang="en-US" sz="1600" i="1" spc="300" smtClean="0">
                                          <a:solidFill>
                                            <a:schemeClr val="tx1"/>
                                          </a:solidFill>
                                          <a:latin typeface="Cambria Math" panose="02040503050406030204" pitchFamily="18" charset="0"/>
                                          <a:cs typeface="Biome Light" panose="020B0303030204020804" pitchFamily="34" charset="0"/>
                                        </a:rPr>
                                      </m:ctrlPr>
                                    </m:naryPr>
                                    <m:sub>
                                      <m:r>
                                        <m:rPr>
                                          <m:brk m:alnAt="23"/>
                                        </m:rPr>
                                        <a:rPr lang="en-US" sz="1600" b="0" i="1" spc="300" smtClean="0">
                                          <a:solidFill>
                                            <a:schemeClr val="tx1"/>
                                          </a:solidFill>
                                          <a:latin typeface="Cambria Math" panose="02040503050406030204" pitchFamily="18" charset="0"/>
                                          <a:cs typeface="Biome Light" panose="020B0303030204020804" pitchFamily="34" charset="0"/>
                                        </a:rPr>
                                        <m:t>𝑖</m:t>
                                      </m:r>
                                      <m:r>
                                        <a:rPr lang="en-US" sz="1600" b="0" i="1" spc="300" smtClean="0">
                                          <a:solidFill>
                                            <a:schemeClr val="tx1"/>
                                          </a:solidFill>
                                          <a:latin typeface="Cambria Math" panose="02040503050406030204" pitchFamily="18" charset="0"/>
                                          <a:cs typeface="Biome Light" panose="020B0303030204020804" pitchFamily="34" charset="0"/>
                                        </a:rPr>
                                        <m:t>=</m:t>
                                      </m:r>
                                      <m:r>
                                        <a:rPr lang="en-US" sz="1600" b="0" i="1" spc="300" smtClean="0">
                                          <a:solidFill>
                                            <a:schemeClr val="tx1"/>
                                          </a:solidFill>
                                          <a:latin typeface="Cambria Math" panose="02040503050406030204" pitchFamily="18" charset="0"/>
                                          <a:cs typeface="Biome Light" panose="020B0303030204020804" pitchFamily="34" charset="0"/>
                                        </a:rPr>
                                        <m:t>1</m:t>
                                      </m:r>
                                    </m:sub>
                                    <m:sup>
                                      <m:r>
                                        <a:rPr lang="en-US" sz="1600" b="0" i="1" spc="300" smtClean="0">
                                          <a:solidFill>
                                            <a:schemeClr val="tx1"/>
                                          </a:solidFill>
                                          <a:latin typeface="Cambria Math" panose="02040503050406030204" pitchFamily="18" charset="0"/>
                                          <a:cs typeface="Biome Light" panose="020B0303030204020804" pitchFamily="34" charset="0"/>
                                        </a:rPr>
                                        <m:t>𝑁</m:t>
                                      </m:r>
                                    </m:sup>
                                    <m:e>
                                      <m:sSup>
                                        <m:sSupPr>
                                          <m:ctrlPr>
                                            <a:rPr lang="en-US" sz="1600" i="1" spc="300" smtClean="0">
                                              <a:solidFill>
                                                <a:schemeClr val="tx1"/>
                                              </a:solidFill>
                                              <a:latin typeface="Cambria Math" panose="02040503050406030204" pitchFamily="18" charset="0"/>
                                              <a:cs typeface="Biome Light" panose="020B0303030204020804" pitchFamily="34" charset="0"/>
                                            </a:rPr>
                                          </m:ctrlPr>
                                        </m:sSupPr>
                                        <m:e>
                                          <m:r>
                                            <a:rPr lang="en-US" sz="1600" i="1" spc="300" smtClean="0">
                                              <a:solidFill>
                                                <a:schemeClr val="tx1"/>
                                              </a:solidFill>
                                              <a:latin typeface="Cambria Math" panose="02040503050406030204" pitchFamily="18" charset="0"/>
                                              <a:cs typeface="Biome Light" panose="020B0303030204020804" pitchFamily="34" charset="0"/>
                                            </a:rPr>
                                            <m:t> </m:t>
                                          </m:r>
                                          <m:r>
                                            <a:rPr lang="en-US" sz="1600" b="0" i="1" spc="300" smtClean="0">
                                              <a:solidFill>
                                                <a:schemeClr val="tx1"/>
                                              </a:solidFill>
                                              <a:latin typeface="Cambria Math" panose="02040503050406030204" pitchFamily="18" charset="0"/>
                                              <a:cs typeface="Biome Light" panose="020B0303030204020804" pitchFamily="34" charset="0"/>
                                            </a:rPr>
                                            <m:t>(</m:t>
                                          </m:r>
                                          <m:sSub>
                                            <m:sSubPr>
                                              <m:ctrlPr>
                                                <a:rPr lang="en-US" sz="1600" b="0" i="1" spc="300" smtClean="0">
                                                  <a:solidFill>
                                                    <a:schemeClr val="tx1"/>
                                                  </a:solidFill>
                                                  <a:latin typeface="Cambria Math" panose="02040503050406030204" pitchFamily="18" charset="0"/>
                                                  <a:cs typeface="Biome Light" panose="020B0303030204020804" pitchFamily="34" charset="0"/>
                                                </a:rPr>
                                              </m:ctrlPr>
                                            </m:sSubPr>
                                            <m:e>
                                              <m:r>
                                                <a:rPr lang="en-US" sz="1600" b="0" i="1" spc="300" smtClean="0">
                                                  <a:solidFill>
                                                    <a:schemeClr val="tx1"/>
                                                  </a:solidFill>
                                                  <a:latin typeface="Cambria Math" panose="02040503050406030204" pitchFamily="18" charset="0"/>
                                                  <a:cs typeface="Biome Light" panose="020B0303030204020804" pitchFamily="34" charset="0"/>
                                                </a:rPr>
                                                <m:t>𝑦</m:t>
                                              </m:r>
                                            </m:e>
                                            <m:sub>
                                              <m:r>
                                                <a:rPr lang="en-US" sz="1600" b="0" i="1" spc="300" smtClean="0">
                                                  <a:solidFill>
                                                    <a:schemeClr val="tx1"/>
                                                  </a:solidFill>
                                                  <a:latin typeface="Cambria Math" panose="02040503050406030204" pitchFamily="18" charset="0"/>
                                                  <a:cs typeface="Biome Light" panose="020B0303030204020804" pitchFamily="34" charset="0"/>
                                                </a:rPr>
                                                <m:t>𝑖</m:t>
                                              </m:r>
                                            </m:sub>
                                          </m:sSub>
                                          <m:r>
                                            <a:rPr lang="en-US" sz="1600" b="0" i="1" spc="300" smtClean="0">
                                              <a:solidFill>
                                                <a:schemeClr val="tx1"/>
                                              </a:solidFill>
                                              <a:latin typeface="Cambria Math" panose="02040503050406030204" pitchFamily="18" charset="0"/>
                                              <a:cs typeface="Biome Light" panose="020B0303030204020804" pitchFamily="34" charset="0"/>
                                            </a:rPr>
                                            <m:t>−</m:t>
                                          </m:r>
                                          <m:sSub>
                                            <m:sSubPr>
                                              <m:ctrlPr>
                                                <a:rPr lang="en-US" sz="1600" b="0" i="1" spc="300" smtClean="0">
                                                  <a:solidFill>
                                                    <a:schemeClr val="tx1"/>
                                                  </a:solidFill>
                                                  <a:latin typeface="Cambria Math" panose="02040503050406030204" pitchFamily="18" charset="0"/>
                                                  <a:cs typeface="Biome Light" panose="020B0303030204020804" pitchFamily="34" charset="0"/>
                                                </a:rPr>
                                              </m:ctrlPr>
                                            </m:sSubPr>
                                            <m:e>
                                              <m:acc>
                                                <m:accPr>
                                                  <m:chr m:val="̂"/>
                                                  <m:ctrlPr>
                                                    <a:rPr lang="en-US" sz="1600" b="0" i="1" spc="300" smtClean="0">
                                                      <a:solidFill>
                                                        <a:schemeClr val="tx1"/>
                                                      </a:solidFill>
                                                      <a:latin typeface="Cambria Math" panose="02040503050406030204" pitchFamily="18" charset="0"/>
                                                      <a:cs typeface="Biome Light" panose="020B0303030204020804" pitchFamily="34" charset="0"/>
                                                    </a:rPr>
                                                  </m:ctrlPr>
                                                </m:accPr>
                                                <m:e>
                                                  <m:r>
                                                    <a:rPr lang="en-US" sz="1600" b="0" i="1" spc="300" smtClean="0">
                                                      <a:solidFill>
                                                        <a:schemeClr val="tx1"/>
                                                      </a:solidFill>
                                                      <a:latin typeface="Cambria Math" panose="02040503050406030204" pitchFamily="18" charset="0"/>
                                                      <a:cs typeface="Biome Light" panose="020B0303030204020804" pitchFamily="34" charset="0"/>
                                                    </a:rPr>
                                                    <m:t>𝑦</m:t>
                                                  </m:r>
                                                </m:e>
                                              </m:acc>
                                            </m:e>
                                            <m:sub>
                                              <m:r>
                                                <a:rPr lang="en-US" sz="1600" b="0" i="1" spc="300" smtClean="0">
                                                  <a:solidFill>
                                                    <a:schemeClr val="tx1"/>
                                                  </a:solidFill>
                                                  <a:latin typeface="Cambria Math" panose="02040503050406030204" pitchFamily="18" charset="0"/>
                                                  <a:cs typeface="Biome Light" panose="020B0303030204020804" pitchFamily="34" charset="0"/>
                                                </a:rPr>
                                                <m:t>𝑖</m:t>
                                              </m:r>
                                            </m:sub>
                                          </m:sSub>
                                          <m:r>
                                            <a:rPr lang="en-US" sz="1600" b="0" i="1" spc="300" smtClean="0">
                                              <a:solidFill>
                                                <a:schemeClr val="tx1"/>
                                              </a:solidFill>
                                              <a:latin typeface="Cambria Math" panose="02040503050406030204" pitchFamily="18" charset="0"/>
                                              <a:cs typeface="Biome Light" panose="020B0303030204020804" pitchFamily="34" charset="0"/>
                                            </a:rPr>
                                            <m:t>)</m:t>
                                          </m:r>
                                        </m:e>
                                        <m:sup>
                                          <m:r>
                                            <a:rPr lang="en-US" sz="1600" b="0" i="1" spc="300" smtClean="0">
                                              <a:solidFill>
                                                <a:schemeClr val="tx1"/>
                                              </a:solidFill>
                                              <a:latin typeface="Cambria Math" panose="02040503050406030204" pitchFamily="18" charset="0"/>
                                              <a:cs typeface="Biome Light" panose="020B0303030204020804" pitchFamily="34" charset="0"/>
                                            </a:rPr>
                                            <m:t>2</m:t>
                                          </m:r>
                                        </m:sup>
                                      </m:sSup>
                                    </m:e>
                                  </m:nary>
                                </m:num>
                                <m:den>
                                  <m:nary>
                                    <m:naryPr>
                                      <m:chr m:val="∑"/>
                                      <m:ctrlPr>
                                        <a:rPr lang="en-US" sz="1600" i="1" spc="300" smtClean="0">
                                          <a:solidFill>
                                            <a:schemeClr val="tx1"/>
                                          </a:solidFill>
                                          <a:latin typeface="Cambria Math" panose="02040503050406030204" pitchFamily="18" charset="0"/>
                                          <a:cs typeface="Biome Light" panose="020B0303030204020804" pitchFamily="34" charset="0"/>
                                        </a:rPr>
                                      </m:ctrlPr>
                                    </m:naryPr>
                                    <m:sub>
                                      <m:r>
                                        <m:rPr>
                                          <m:brk m:alnAt="23"/>
                                        </m:rPr>
                                        <a:rPr lang="en-US" sz="1600" b="0" i="1" spc="300" smtClean="0">
                                          <a:solidFill>
                                            <a:schemeClr val="tx1"/>
                                          </a:solidFill>
                                          <a:latin typeface="Cambria Math" panose="02040503050406030204" pitchFamily="18" charset="0"/>
                                          <a:cs typeface="Biome Light" panose="020B0303030204020804" pitchFamily="34" charset="0"/>
                                        </a:rPr>
                                        <m:t>𝑖</m:t>
                                      </m:r>
                                      <m:r>
                                        <a:rPr lang="en-US" sz="1600" b="0" i="1" spc="300" smtClean="0">
                                          <a:solidFill>
                                            <a:schemeClr val="tx1"/>
                                          </a:solidFill>
                                          <a:latin typeface="Cambria Math" panose="02040503050406030204" pitchFamily="18" charset="0"/>
                                          <a:cs typeface="Biome Light" panose="020B0303030204020804" pitchFamily="34" charset="0"/>
                                        </a:rPr>
                                        <m:t>=</m:t>
                                      </m:r>
                                      <m:r>
                                        <m:rPr>
                                          <m:brk m:alnAt="23"/>
                                        </m:rPr>
                                        <a:rPr lang="en-US" sz="1600" b="0" i="1" spc="300" smtClean="0">
                                          <a:solidFill>
                                            <a:schemeClr val="tx1"/>
                                          </a:solidFill>
                                          <a:latin typeface="Cambria Math" panose="02040503050406030204" pitchFamily="18" charset="0"/>
                                          <a:cs typeface="Biome Light" panose="020B0303030204020804" pitchFamily="34" charset="0"/>
                                        </a:rPr>
                                        <m:t>1</m:t>
                                      </m:r>
                                    </m:sub>
                                    <m:sup>
                                      <m:r>
                                        <a:rPr lang="en-US" sz="1600" b="0" i="1" spc="300" smtClean="0">
                                          <a:solidFill>
                                            <a:schemeClr val="tx1"/>
                                          </a:solidFill>
                                          <a:latin typeface="Cambria Math" panose="02040503050406030204" pitchFamily="18" charset="0"/>
                                          <a:cs typeface="Biome Light" panose="020B0303030204020804" pitchFamily="34" charset="0"/>
                                        </a:rPr>
                                        <m:t>𝑁</m:t>
                                      </m:r>
                                    </m:sup>
                                    <m:e>
                                      <m:sSup>
                                        <m:sSupPr>
                                          <m:ctrlPr>
                                            <a:rPr lang="en-US" sz="1600" i="1" spc="300" smtClean="0">
                                              <a:solidFill>
                                                <a:schemeClr val="tx1"/>
                                              </a:solidFill>
                                              <a:latin typeface="Cambria Math" panose="02040503050406030204" pitchFamily="18" charset="0"/>
                                              <a:cs typeface="Biome Light" panose="020B0303030204020804" pitchFamily="34" charset="0"/>
                                            </a:rPr>
                                          </m:ctrlPr>
                                        </m:sSupPr>
                                        <m:e>
                                          <m:r>
                                            <a:rPr lang="en-US" sz="1600" i="1" spc="300" smtClean="0">
                                              <a:solidFill>
                                                <a:schemeClr val="tx1"/>
                                              </a:solidFill>
                                              <a:latin typeface="Cambria Math" panose="02040503050406030204" pitchFamily="18" charset="0"/>
                                              <a:cs typeface="Biome Light" panose="020B0303030204020804" pitchFamily="34" charset="0"/>
                                            </a:rPr>
                                            <m:t> </m:t>
                                          </m:r>
                                          <m:r>
                                            <a:rPr lang="en-US" sz="1600" b="0" i="1" spc="300" smtClean="0">
                                              <a:solidFill>
                                                <a:schemeClr val="tx1"/>
                                              </a:solidFill>
                                              <a:latin typeface="Cambria Math" panose="02040503050406030204" pitchFamily="18" charset="0"/>
                                              <a:cs typeface="Biome Light" panose="020B0303030204020804" pitchFamily="34" charset="0"/>
                                            </a:rPr>
                                            <m:t>(</m:t>
                                          </m:r>
                                          <m:sSub>
                                            <m:sSubPr>
                                              <m:ctrlPr>
                                                <a:rPr lang="en-US" sz="1600" b="0" i="1" spc="300" smtClean="0">
                                                  <a:solidFill>
                                                    <a:schemeClr val="tx1"/>
                                                  </a:solidFill>
                                                  <a:latin typeface="Cambria Math" panose="02040503050406030204" pitchFamily="18" charset="0"/>
                                                  <a:cs typeface="Biome Light" panose="020B0303030204020804" pitchFamily="34" charset="0"/>
                                                </a:rPr>
                                              </m:ctrlPr>
                                            </m:sSubPr>
                                            <m:e>
                                              <m:r>
                                                <a:rPr lang="en-US" sz="1600" b="0" i="1" spc="300" smtClean="0">
                                                  <a:solidFill>
                                                    <a:schemeClr val="tx1"/>
                                                  </a:solidFill>
                                                  <a:latin typeface="Cambria Math" panose="02040503050406030204" pitchFamily="18" charset="0"/>
                                                  <a:cs typeface="Biome Light" panose="020B0303030204020804" pitchFamily="34" charset="0"/>
                                                </a:rPr>
                                                <m:t>𝑦</m:t>
                                              </m:r>
                                            </m:e>
                                            <m:sub>
                                              <m:r>
                                                <a:rPr lang="en-US" sz="1600" b="0" i="1" spc="300" smtClean="0">
                                                  <a:solidFill>
                                                    <a:schemeClr val="tx1"/>
                                                  </a:solidFill>
                                                  <a:latin typeface="Cambria Math" panose="02040503050406030204" pitchFamily="18" charset="0"/>
                                                  <a:cs typeface="Biome Light" panose="020B0303030204020804" pitchFamily="34" charset="0"/>
                                                </a:rPr>
                                                <m:t>𝑖</m:t>
                                              </m:r>
                                            </m:sub>
                                          </m:sSub>
                                          <m:r>
                                            <a:rPr lang="en-US" sz="1600" b="0" i="1" spc="300" smtClean="0">
                                              <a:solidFill>
                                                <a:schemeClr val="tx1"/>
                                              </a:solidFill>
                                              <a:latin typeface="Cambria Math" panose="02040503050406030204" pitchFamily="18" charset="0"/>
                                              <a:cs typeface="Biome Light" panose="020B0303030204020804" pitchFamily="34" charset="0"/>
                                            </a:rPr>
                                            <m:t>−</m:t>
                                          </m:r>
                                          <m:sSub>
                                            <m:sSubPr>
                                              <m:ctrlPr>
                                                <a:rPr lang="en-US" sz="1600" b="0" i="1" spc="300" smtClean="0">
                                                  <a:solidFill>
                                                    <a:schemeClr val="tx1"/>
                                                  </a:solidFill>
                                                  <a:latin typeface="Cambria Math" panose="02040503050406030204" pitchFamily="18" charset="0"/>
                                                  <a:cs typeface="Biome Light" panose="020B0303030204020804" pitchFamily="34" charset="0"/>
                                                </a:rPr>
                                              </m:ctrlPr>
                                            </m:sSubPr>
                                            <m:e>
                                              <m:acc>
                                                <m:accPr>
                                                  <m:chr m:val="̅"/>
                                                  <m:ctrlPr>
                                                    <a:rPr lang="en-US" sz="1600" b="0" i="1" spc="300" smtClean="0">
                                                      <a:solidFill>
                                                        <a:schemeClr val="tx1"/>
                                                      </a:solidFill>
                                                      <a:latin typeface="Cambria Math" panose="02040503050406030204" pitchFamily="18" charset="0"/>
                                                      <a:cs typeface="Biome Light" panose="020B0303030204020804" pitchFamily="34" charset="0"/>
                                                    </a:rPr>
                                                  </m:ctrlPr>
                                                </m:accPr>
                                                <m:e>
                                                  <m:r>
                                                    <a:rPr lang="en-US" sz="1600" b="0" i="1" spc="300" smtClean="0">
                                                      <a:solidFill>
                                                        <a:schemeClr val="tx1"/>
                                                      </a:solidFill>
                                                      <a:latin typeface="Cambria Math" panose="02040503050406030204" pitchFamily="18" charset="0"/>
                                                      <a:cs typeface="Biome Light" panose="020B0303030204020804" pitchFamily="34" charset="0"/>
                                                    </a:rPr>
                                                    <m:t>𝑦</m:t>
                                                  </m:r>
                                                </m:e>
                                              </m:acc>
                                            </m:e>
                                            <m:sub>
                                              <m:r>
                                                <a:rPr lang="en-US" sz="1600" b="0" i="1" spc="300" smtClean="0">
                                                  <a:solidFill>
                                                    <a:schemeClr val="tx1"/>
                                                  </a:solidFill>
                                                  <a:latin typeface="Cambria Math" panose="02040503050406030204" pitchFamily="18" charset="0"/>
                                                  <a:cs typeface="Biome Light" panose="020B0303030204020804" pitchFamily="34" charset="0"/>
                                                </a:rPr>
                                                <m:t>𝑖</m:t>
                                              </m:r>
                                            </m:sub>
                                          </m:sSub>
                                          <m:r>
                                            <a:rPr lang="en-US" sz="1600" b="0" i="1" spc="300" smtClean="0">
                                              <a:solidFill>
                                                <a:schemeClr val="tx1"/>
                                              </a:solidFill>
                                              <a:latin typeface="Cambria Math" panose="02040503050406030204" pitchFamily="18" charset="0"/>
                                              <a:cs typeface="Biome Light" panose="020B0303030204020804" pitchFamily="34" charset="0"/>
                                            </a:rPr>
                                            <m:t>)</m:t>
                                          </m:r>
                                        </m:e>
                                        <m:sup>
                                          <m:r>
                                            <a:rPr lang="en-US" sz="1600" b="0" i="1" spc="300" smtClean="0">
                                              <a:solidFill>
                                                <a:schemeClr val="tx1"/>
                                              </a:solidFill>
                                              <a:latin typeface="Cambria Math" panose="02040503050406030204" pitchFamily="18" charset="0"/>
                                              <a:cs typeface="Biome Light" panose="020B0303030204020804" pitchFamily="34" charset="0"/>
                                            </a:rPr>
                                            <m:t>2</m:t>
                                          </m:r>
                                        </m:sup>
                                      </m:sSup>
                                    </m:e>
                                  </m:nary>
                                </m:den>
                              </m:f>
                            </m:oMath>
                          </a14:m>
                          <a:endParaRPr lang="en-US" sz="1600" spc="300" dirty="0">
                            <a:solidFill>
                              <a:schemeClr val="tx1"/>
                            </a:solidFill>
                            <a:latin typeface="+mn-lt"/>
                            <a:cs typeface="Biome Light" panose="020B0303030204020804" pitchFamily="34" charset="0"/>
                          </a:endParaRP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14:m>
                            <m:oMathPara xmlns:m="http://schemas.openxmlformats.org/officeDocument/2006/math">
                              <m:oMathParaPr>
                                <m:jc m:val="centerGroup"/>
                              </m:oMathParaPr>
                              <m:oMath xmlns:m="http://schemas.openxmlformats.org/officeDocument/2006/math">
                                <m:sSup>
                                  <m:sSupPr>
                                    <m:ctrlPr>
                                      <a:rPr lang="en-US" sz="1600" i="1" spc="300" smtClean="0">
                                        <a:solidFill>
                                          <a:schemeClr val="tx1"/>
                                        </a:solidFill>
                                        <a:latin typeface="Cambria Math" panose="02040503050406030204" pitchFamily="18" charset="0"/>
                                        <a:cs typeface="Biome Light" panose="020B0303030204020804" pitchFamily="34" charset="0"/>
                                      </a:rPr>
                                    </m:ctrlPr>
                                  </m:sSupPr>
                                  <m:e>
                                    <m:r>
                                      <a:rPr lang="en-US" sz="1600" b="0" i="1" spc="300" smtClean="0">
                                        <a:solidFill>
                                          <a:schemeClr val="tx1"/>
                                        </a:solidFill>
                                        <a:latin typeface="Cambria Math" panose="02040503050406030204" pitchFamily="18" charset="0"/>
                                        <a:cs typeface="Biome Light" panose="020B0303030204020804" pitchFamily="34" charset="0"/>
                                      </a:rPr>
                                      <m:t>𝑅</m:t>
                                    </m:r>
                                  </m:e>
                                  <m:sup>
                                    <m:r>
                                      <a:rPr lang="en-US" sz="1600" b="0" i="1" spc="300" smtClean="0">
                                        <a:solidFill>
                                          <a:schemeClr val="tx1"/>
                                        </a:solidFill>
                                        <a:latin typeface="Cambria Math" panose="02040503050406030204" pitchFamily="18" charset="0"/>
                                        <a:cs typeface="Biome Light" panose="020B0303030204020804" pitchFamily="34" charset="0"/>
                                      </a:rPr>
                                      <m:t>2</m:t>
                                    </m:r>
                                  </m:sup>
                                </m:sSup>
                              </m:oMath>
                            </m:oMathPara>
                          </a14:m>
                          <a:endParaRPr lang="en-US" sz="1600" spc="300" dirty="0">
                            <a:solidFill>
                              <a:schemeClr val="tx1"/>
                            </a:solidFill>
                            <a:latin typeface="+mn-lt"/>
                            <a:cs typeface="Biome Light" panose="020B0303030204020804" pitchFamily="34" charset="0"/>
                          </a:endParaRPr>
                        </a:p>
                      </a:txBody>
                      <a:tcPr marL="18288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0.9485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0.9465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0.9212</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0.9212</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502607855"/>
                      </a:ext>
                    </a:extLst>
                  </a:tr>
                  <a:tr h="850707">
                    <a:tc>
                      <a:txBody>
                        <a:bodyPr/>
                        <a:lstStyle/>
                        <a:p>
                          <a:pPr algn="ctr"/>
                          <a:r>
                            <a:rPr lang="en-US" sz="2000" spc="300" dirty="0">
                              <a:solidFill>
                                <a:schemeClr val="tx1"/>
                              </a:solidFill>
                              <a:latin typeface="+mn-lt"/>
                              <a:cs typeface="Biome Light" panose="020B0303030204020804" pitchFamily="34" charset="0"/>
                            </a:rPr>
                            <a:t>1-</a:t>
                          </a:r>
                          <a14:m>
                            <m:oMath xmlns:m="http://schemas.openxmlformats.org/officeDocument/2006/math">
                              <m:f>
                                <m:fPr>
                                  <m:ctrlPr>
                                    <a:rPr lang="en-US" sz="2000" i="1" spc="300" smtClean="0">
                                      <a:solidFill>
                                        <a:schemeClr val="tx1"/>
                                      </a:solidFill>
                                      <a:latin typeface="Cambria Math" panose="02040503050406030204" pitchFamily="18" charset="0"/>
                                      <a:cs typeface="Biome Light" panose="020B0303030204020804" pitchFamily="34" charset="0"/>
                                    </a:rPr>
                                  </m:ctrlPr>
                                </m:fPr>
                                <m:num>
                                  <m:r>
                                    <a:rPr lang="en-US" sz="2000" i="1" spc="300" smtClean="0">
                                      <a:solidFill>
                                        <a:schemeClr val="tx1"/>
                                      </a:solidFill>
                                      <a:latin typeface="Cambria Math" panose="02040503050406030204" pitchFamily="18" charset="0"/>
                                      <a:cs typeface="Biome Light" panose="020B0303030204020804" pitchFamily="34" charset="0"/>
                                    </a:rPr>
                                    <m:t>𝑣</m:t>
                                  </m:r>
                                  <m:r>
                                    <a:rPr lang="en-US" sz="2000" b="0" i="1" spc="300" smtClean="0">
                                      <a:solidFill>
                                        <a:schemeClr val="tx1"/>
                                      </a:solidFill>
                                      <a:latin typeface="Cambria Math" panose="02040503050406030204" pitchFamily="18" charset="0"/>
                                      <a:cs typeface="Biome Light" panose="020B0303030204020804" pitchFamily="34" charset="0"/>
                                    </a:rPr>
                                    <m:t>𝑎𝑟</m:t>
                                  </m:r>
                                  <m:r>
                                    <a:rPr lang="en-US" sz="2000" b="0" i="1" spc="300" smtClean="0">
                                      <a:solidFill>
                                        <a:schemeClr val="tx1"/>
                                      </a:solidFill>
                                      <a:latin typeface="Cambria Math" panose="02040503050406030204" pitchFamily="18" charset="0"/>
                                      <a:cs typeface="Biome Light" panose="020B0303030204020804" pitchFamily="34" charset="0"/>
                                    </a:rPr>
                                    <m:t>(</m:t>
                                  </m:r>
                                  <m:r>
                                    <a:rPr lang="en-US" sz="2000" b="0" i="1" spc="300" smtClean="0">
                                      <a:solidFill>
                                        <a:schemeClr val="tx1"/>
                                      </a:solidFill>
                                      <a:latin typeface="Cambria Math" panose="02040503050406030204" pitchFamily="18" charset="0"/>
                                      <a:cs typeface="Biome Light" panose="020B0303030204020804" pitchFamily="34" charset="0"/>
                                    </a:rPr>
                                    <m:t>𝑦</m:t>
                                  </m:r>
                                  <m:r>
                                    <a:rPr lang="en-US" sz="2000" b="0" i="1" spc="300" smtClean="0">
                                      <a:solidFill>
                                        <a:schemeClr val="tx1"/>
                                      </a:solidFill>
                                      <a:latin typeface="Cambria Math" panose="02040503050406030204" pitchFamily="18" charset="0"/>
                                      <a:cs typeface="Biome Light" panose="020B0303030204020804" pitchFamily="34" charset="0"/>
                                    </a:rPr>
                                    <m:t>−</m:t>
                                  </m:r>
                                  <m:acc>
                                    <m:accPr>
                                      <m:chr m:val="̂"/>
                                      <m:ctrlPr>
                                        <a:rPr lang="en-US" sz="2000" b="0" i="1" spc="300" smtClean="0">
                                          <a:solidFill>
                                            <a:schemeClr val="tx1"/>
                                          </a:solidFill>
                                          <a:latin typeface="Cambria Math" panose="02040503050406030204" pitchFamily="18" charset="0"/>
                                          <a:cs typeface="Biome Light" panose="020B0303030204020804" pitchFamily="34" charset="0"/>
                                        </a:rPr>
                                      </m:ctrlPr>
                                    </m:accPr>
                                    <m:e>
                                      <m:r>
                                        <a:rPr lang="en-US" sz="2000" b="0" i="1" spc="300" smtClean="0">
                                          <a:solidFill>
                                            <a:schemeClr val="tx1"/>
                                          </a:solidFill>
                                          <a:latin typeface="Cambria Math" panose="02040503050406030204" pitchFamily="18" charset="0"/>
                                          <a:cs typeface="Biome Light" panose="020B0303030204020804" pitchFamily="34" charset="0"/>
                                        </a:rPr>
                                        <m:t>𝑦</m:t>
                                      </m:r>
                                    </m:e>
                                  </m:acc>
                                  <m:r>
                                    <a:rPr lang="en-US" sz="2000" b="0" i="1" spc="300" smtClean="0">
                                      <a:solidFill>
                                        <a:schemeClr val="tx1"/>
                                      </a:solidFill>
                                      <a:latin typeface="Cambria Math" panose="02040503050406030204" pitchFamily="18" charset="0"/>
                                      <a:cs typeface="Biome Light" panose="020B0303030204020804" pitchFamily="34" charset="0"/>
                                    </a:rPr>
                                    <m:t>)</m:t>
                                  </m:r>
                                </m:num>
                                <m:den>
                                  <m:r>
                                    <a:rPr lang="en-US" sz="2000" b="0" i="1" spc="300" smtClean="0">
                                      <a:solidFill>
                                        <a:schemeClr val="tx1"/>
                                      </a:solidFill>
                                      <a:latin typeface="Cambria Math" panose="02040503050406030204" pitchFamily="18" charset="0"/>
                                      <a:cs typeface="Biome Light" panose="020B0303030204020804" pitchFamily="34" charset="0"/>
                                    </a:rPr>
                                    <m:t>𝑣𝑎𝑟</m:t>
                                  </m:r>
                                  <m:r>
                                    <a:rPr lang="en-US" sz="2000" b="0" i="1" spc="300" smtClean="0">
                                      <a:solidFill>
                                        <a:schemeClr val="tx1"/>
                                      </a:solidFill>
                                      <a:latin typeface="Cambria Math" panose="02040503050406030204" pitchFamily="18" charset="0"/>
                                      <a:cs typeface="Biome Light" panose="020B0303030204020804" pitchFamily="34" charset="0"/>
                                    </a:rPr>
                                    <m:t>(</m:t>
                                  </m:r>
                                  <m:r>
                                    <a:rPr lang="en-US" sz="2000" b="0" i="1" spc="300" smtClean="0">
                                      <a:solidFill>
                                        <a:schemeClr val="tx1"/>
                                      </a:solidFill>
                                      <a:latin typeface="Cambria Math" panose="02040503050406030204" pitchFamily="18" charset="0"/>
                                      <a:cs typeface="Biome Light" panose="020B0303030204020804" pitchFamily="34" charset="0"/>
                                    </a:rPr>
                                    <m:t>𝑦</m:t>
                                  </m:r>
                                  <m:r>
                                    <a:rPr lang="en-US" sz="2000" b="0" i="1" spc="300" smtClean="0">
                                      <a:solidFill>
                                        <a:schemeClr val="tx1"/>
                                      </a:solidFill>
                                      <a:latin typeface="Cambria Math" panose="02040503050406030204" pitchFamily="18" charset="0"/>
                                      <a:cs typeface="Biome Light" panose="020B0303030204020804" pitchFamily="34" charset="0"/>
                                    </a:rPr>
                                    <m:t>)</m:t>
                                  </m:r>
                                </m:den>
                              </m:f>
                            </m:oMath>
                          </a14:m>
                          <a:endParaRPr lang="en-US" sz="1200" spc="300" dirty="0">
                            <a:solidFill>
                              <a:schemeClr val="tx1"/>
                            </a:solidFill>
                            <a:latin typeface="+mn-lt"/>
                            <a:cs typeface="Biome Light" panose="020B0303030204020804" pitchFamily="34" charset="0"/>
                          </a:endParaRP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l-GR" sz="1800" b="0" i="0" kern="1200" dirty="0">
                              <a:solidFill>
                                <a:schemeClr val="tx1"/>
                              </a:solidFill>
                              <a:effectLst/>
                              <a:latin typeface="+mn-lt"/>
                              <a:ea typeface="+mn-ea"/>
                              <a:cs typeface="+mn-cs"/>
                            </a:rPr>
                            <a:t>η</a:t>
                          </a:r>
                          <a:r>
                            <a:rPr lang="el-GR" sz="1800" b="0" i="0" kern="1200" baseline="30000" dirty="0">
                              <a:solidFill>
                                <a:schemeClr val="tx1"/>
                              </a:solidFill>
                              <a:effectLst/>
                              <a:latin typeface="+mn-lt"/>
                              <a:ea typeface="+mn-ea"/>
                              <a:cs typeface="+mn-cs"/>
                            </a:rPr>
                            <a:t>2</a:t>
                          </a:r>
                          <a:endParaRPr lang="en-US" sz="1800" b="0" i="0" kern="1200" baseline="30000" dirty="0">
                            <a:solidFill>
                              <a:schemeClr val="tx1"/>
                            </a:solidFill>
                            <a:effectLst/>
                            <a:latin typeface="+mn-lt"/>
                            <a:ea typeface="+mn-ea"/>
                            <a:cs typeface="+mn-cs"/>
                          </a:endParaRPr>
                        </a:p>
                        <a:p>
                          <a:pPr algn="ctr"/>
                          <a:r>
                            <a:rPr lang="en-US" sz="1600" spc="300" dirty="0">
                              <a:solidFill>
                                <a:schemeClr val="tx1"/>
                              </a:solidFill>
                              <a:latin typeface="+mn-lt"/>
                              <a:cs typeface="Biome Light" panose="020B0303030204020804" pitchFamily="34" charset="0"/>
                            </a:rPr>
                            <a:t>(</a:t>
                          </a:r>
                          <a:r>
                            <a:rPr lang="en-US" sz="1600" b="0" i="0" kern="1200" dirty="0" err="1">
                              <a:solidFill>
                                <a:schemeClr val="tx1"/>
                              </a:solidFill>
                              <a:effectLst/>
                              <a:latin typeface="+mn-lt"/>
                              <a:ea typeface="+mn-ea"/>
                              <a:cs typeface="+mn-cs"/>
                            </a:rPr>
                            <a:t>explained_variance_score</a:t>
                          </a:r>
                          <a:r>
                            <a:rPr lang="en-US" sz="1600" b="0" i="0" kern="1200" dirty="0">
                              <a:solidFill>
                                <a:schemeClr val="tx1"/>
                              </a:solidFill>
                              <a:effectLst/>
                              <a:latin typeface="+mn-lt"/>
                              <a:ea typeface="+mn-ea"/>
                              <a:cs typeface="+mn-cs"/>
                            </a:rPr>
                            <a:t> </a:t>
                          </a:r>
                          <a:r>
                            <a:rPr lang="en-US" sz="1600" spc="300" dirty="0">
                              <a:solidFill>
                                <a:schemeClr val="tx1"/>
                              </a:solidFill>
                              <a:latin typeface="+mn-lt"/>
                              <a:cs typeface="Biome Light" panose="020B0303030204020804" pitchFamily="34" charset="0"/>
                            </a:rPr>
                            <a:t>)</a:t>
                          </a:r>
                        </a:p>
                      </a:txBody>
                      <a:tcPr marL="18288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0.9488</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0.9469</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0.9213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0.9213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125802"/>
                      </a:ext>
                    </a:extLst>
                  </a:tr>
                  <a:tr h="729178">
                    <a:tc>
                      <a:txBody>
                        <a:bodyPr/>
                        <a:lstStyle/>
                        <a:p>
                          <a:pPr algn="ctr"/>
                          <a14:m>
                            <m:oMathPara xmlns:m="http://schemas.openxmlformats.org/officeDocument/2006/math">
                              <m:oMathParaPr>
                                <m:jc m:val="centerGroup"/>
                              </m:oMathParaPr>
                              <m:oMath xmlns:m="http://schemas.openxmlformats.org/officeDocument/2006/math">
                                <m:f>
                                  <m:fPr>
                                    <m:ctrlPr>
                                      <a:rPr lang="en-US" sz="1200" i="1" spc="300" smtClean="0">
                                        <a:solidFill>
                                          <a:schemeClr val="tx1"/>
                                        </a:solidFill>
                                        <a:latin typeface="Cambria Math" panose="02040503050406030204" pitchFamily="18" charset="0"/>
                                        <a:cs typeface="Biome Light" panose="020B0303030204020804" pitchFamily="34" charset="0"/>
                                      </a:rPr>
                                    </m:ctrlPr>
                                  </m:fPr>
                                  <m:num>
                                    <m:r>
                                      <a:rPr lang="en-US" sz="1200" b="0" i="1" spc="300" smtClean="0">
                                        <a:solidFill>
                                          <a:schemeClr val="tx1"/>
                                        </a:solidFill>
                                        <a:latin typeface="Cambria Math" panose="02040503050406030204" pitchFamily="18" charset="0"/>
                                        <a:cs typeface="Biome Light" panose="020B0303030204020804" pitchFamily="34" charset="0"/>
                                      </a:rPr>
                                      <m:t>1</m:t>
                                    </m:r>
                                  </m:num>
                                  <m:den>
                                    <m:r>
                                      <a:rPr lang="en-US" sz="1200" b="0" i="1" spc="300" smtClean="0">
                                        <a:solidFill>
                                          <a:schemeClr val="tx1"/>
                                        </a:solidFill>
                                        <a:latin typeface="Cambria Math" panose="02040503050406030204" pitchFamily="18" charset="0"/>
                                        <a:cs typeface="Biome Light" panose="020B0303030204020804" pitchFamily="34" charset="0"/>
                                      </a:rPr>
                                      <m:t>𝑁</m:t>
                                    </m:r>
                                  </m:den>
                                </m:f>
                                <m:nary>
                                  <m:naryPr>
                                    <m:chr m:val="∑"/>
                                    <m:ctrlPr>
                                      <a:rPr lang="en-US" sz="1200" i="1" spc="300" smtClean="0">
                                        <a:solidFill>
                                          <a:schemeClr val="tx1"/>
                                        </a:solidFill>
                                        <a:latin typeface="Cambria Math" panose="02040503050406030204" pitchFamily="18" charset="0"/>
                                        <a:cs typeface="Biome Light" panose="020B0303030204020804" pitchFamily="34" charset="0"/>
                                      </a:rPr>
                                    </m:ctrlPr>
                                  </m:naryPr>
                                  <m:sub>
                                    <m:r>
                                      <m:rPr>
                                        <m:brk m:alnAt="23"/>
                                      </m:rPr>
                                      <a:rPr lang="en-US" sz="1200" b="0" i="1" spc="300" smtClean="0">
                                        <a:solidFill>
                                          <a:schemeClr val="tx1"/>
                                        </a:solidFill>
                                        <a:latin typeface="Cambria Math" panose="02040503050406030204" pitchFamily="18" charset="0"/>
                                        <a:cs typeface="Biome Light" panose="020B0303030204020804" pitchFamily="34" charset="0"/>
                                      </a:rPr>
                                      <m:t>𝑖</m:t>
                                    </m:r>
                                    <m:r>
                                      <a:rPr lang="en-US" sz="1200" b="0" i="1" spc="300" smtClean="0">
                                        <a:solidFill>
                                          <a:schemeClr val="tx1"/>
                                        </a:solidFill>
                                        <a:latin typeface="Cambria Math" panose="02040503050406030204" pitchFamily="18" charset="0"/>
                                        <a:cs typeface="Biome Light" panose="020B0303030204020804" pitchFamily="34" charset="0"/>
                                      </a:rPr>
                                      <m:t>=</m:t>
                                    </m:r>
                                    <m:r>
                                      <a:rPr lang="en-US" sz="1200" b="0" i="1" spc="300" smtClean="0">
                                        <a:solidFill>
                                          <a:schemeClr val="tx1"/>
                                        </a:solidFill>
                                        <a:latin typeface="Cambria Math" panose="02040503050406030204" pitchFamily="18" charset="0"/>
                                        <a:cs typeface="Biome Light" panose="020B0303030204020804" pitchFamily="34" charset="0"/>
                                      </a:rPr>
                                      <m:t>1</m:t>
                                    </m:r>
                                  </m:sub>
                                  <m:sup>
                                    <m:r>
                                      <a:rPr lang="en-US" sz="1200" b="0" i="1" spc="300" smtClean="0">
                                        <a:solidFill>
                                          <a:schemeClr val="tx1"/>
                                        </a:solidFill>
                                        <a:latin typeface="Cambria Math" panose="02040503050406030204" pitchFamily="18" charset="0"/>
                                        <a:cs typeface="Biome Light" panose="020B0303030204020804" pitchFamily="34" charset="0"/>
                                      </a:rPr>
                                      <m:t>𝑁</m:t>
                                    </m:r>
                                  </m:sup>
                                  <m:e>
                                    <m:d>
                                      <m:dPr>
                                        <m:begChr m:val="|"/>
                                        <m:endChr m:val="|"/>
                                        <m:ctrlPr>
                                          <a:rPr lang="en-US" sz="1200" i="1" spc="300" smtClean="0">
                                            <a:solidFill>
                                              <a:schemeClr val="tx1"/>
                                            </a:solidFill>
                                            <a:latin typeface="Cambria Math" panose="02040503050406030204" pitchFamily="18" charset="0"/>
                                            <a:cs typeface="Biome Light" panose="020B0303030204020804" pitchFamily="34" charset="0"/>
                                          </a:rPr>
                                        </m:ctrlPr>
                                      </m:dPr>
                                      <m:e>
                                        <m:sSub>
                                          <m:sSubPr>
                                            <m:ctrlPr>
                                              <a:rPr lang="en-US" sz="1200" b="0" i="1" spc="300" smtClean="0">
                                                <a:solidFill>
                                                  <a:schemeClr val="tx1"/>
                                                </a:solidFill>
                                                <a:latin typeface="Cambria Math" panose="02040503050406030204" pitchFamily="18" charset="0"/>
                                                <a:cs typeface="Biome Light" panose="020B0303030204020804" pitchFamily="34" charset="0"/>
                                              </a:rPr>
                                            </m:ctrlPr>
                                          </m:sSubPr>
                                          <m:e>
                                            <m:r>
                                              <a:rPr lang="en-US" sz="1200" b="0" i="1" spc="300" smtClean="0">
                                                <a:solidFill>
                                                  <a:schemeClr val="tx1"/>
                                                </a:solidFill>
                                                <a:latin typeface="Cambria Math" panose="02040503050406030204" pitchFamily="18" charset="0"/>
                                                <a:cs typeface="Biome Light" panose="020B0303030204020804" pitchFamily="34" charset="0"/>
                                              </a:rPr>
                                              <m:t>𝑦</m:t>
                                            </m:r>
                                          </m:e>
                                          <m:sub>
                                            <m:r>
                                              <a:rPr lang="en-US" sz="1200" b="0" i="1" spc="300" smtClean="0">
                                                <a:solidFill>
                                                  <a:schemeClr val="tx1"/>
                                                </a:solidFill>
                                                <a:latin typeface="Cambria Math" panose="02040503050406030204" pitchFamily="18" charset="0"/>
                                                <a:cs typeface="Biome Light" panose="020B0303030204020804" pitchFamily="34" charset="0"/>
                                              </a:rPr>
                                              <m:t>𝑖</m:t>
                                            </m:r>
                                          </m:sub>
                                        </m:sSub>
                                        <m:r>
                                          <a:rPr lang="en-US" sz="1200" b="0" i="1" spc="300" smtClean="0">
                                            <a:solidFill>
                                              <a:schemeClr val="tx1"/>
                                            </a:solidFill>
                                            <a:latin typeface="Cambria Math" panose="02040503050406030204" pitchFamily="18" charset="0"/>
                                            <a:cs typeface="Biome Light" panose="020B0303030204020804" pitchFamily="34" charset="0"/>
                                          </a:rPr>
                                          <m:t>−</m:t>
                                        </m:r>
                                        <m:sSub>
                                          <m:sSubPr>
                                            <m:ctrlPr>
                                              <a:rPr lang="en-US" sz="1200" b="0" i="1" spc="300" smtClean="0">
                                                <a:solidFill>
                                                  <a:schemeClr val="tx1"/>
                                                </a:solidFill>
                                                <a:latin typeface="Cambria Math" panose="02040503050406030204" pitchFamily="18" charset="0"/>
                                                <a:cs typeface="Biome Light" panose="020B0303030204020804" pitchFamily="34" charset="0"/>
                                              </a:rPr>
                                            </m:ctrlPr>
                                          </m:sSubPr>
                                          <m:e>
                                            <m:acc>
                                              <m:accPr>
                                                <m:chr m:val="̂"/>
                                                <m:ctrlPr>
                                                  <a:rPr lang="en-US" sz="1200" b="0" i="1" spc="300" smtClean="0">
                                                    <a:solidFill>
                                                      <a:schemeClr val="tx1"/>
                                                    </a:solidFill>
                                                    <a:latin typeface="Cambria Math" panose="02040503050406030204" pitchFamily="18" charset="0"/>
                                                    <a:cs typeface="Biome Light" panose="020B0303030204020804" pitchFamily="34" charset="0"/>
                                                  </a:rPr>
                                                </m:ctrlPr>
                                              </m:accPr>
                                              <m:e>
                                                <m:r>
                                                  <a:rPr lang="en-US" sz="1200" b="0" i="1" spc="300" smtClean="0">
                                                    <a:solidFill>
                                                      <a:schemeClr val="tx1"/>
                                                    </a:solidFill>
                                                    <a:latin typeface="Cambria Math" panose="02040503050406030204" pitchFamily="18" charset="0"/>
                                                    <a:cs typeface="Biome Light" panose="020B0303030204020804" pitchFamily="34" charset="0"/>
                                                  </a:rPr>
                                                  <m:t>𝑦</m:t>
                                                </m:r>
                                              </m:e>
                                            </m:acc>
                                          </m:e>
                                          <m:sub>
                                            <m:r>
                                              <a:rPr lang="en-US" sz="1200" b="0" i="1" spc="300" smtClean="0">
                                                <a:solidFill>
                                                  <a:schemeClr val="tx1"/>
                                                </a:solidFill>
                                                <a:latin typeface="Cambria Math" panose="02040503050406030204" pitchFamily="18" charset="0"/>
                                                <a:cs typeface="Biome Light" panose="020B0303030204020804" pitchFamily="34" charset="0"/>
                                              </a:rPr>
                                              <m:t>𝑖</m:t>
                                            </m:r>
                                          </m:sub>
                                        </m:sSub>
                                      </m:e>
                                    </m:d>
                                  </m:e>
                                </m:nary>
                              </m:oMath>
                            </m:oMathPara>
                          </a14:m>
                          <a:endParaRPr lang="en-US" sz="1200" spc="300" dirty="0">
                            <a:solidFill>
                              <a:schemeClr val="tx1"/>
                            </a:solidFill>
                            <a:latin typeface="+mn-lt"/>
                            <a:cs typeface="Biome Light" panose="020B0303030204020804" pitchFamily="34" charset="0"/>
                          </a:endParaRP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spc="300" dirty="0">
                              <a:solidFill>
                                <a:schemeClr val="tx1"/>
                              </a:solidFill>
                              <a:latin typeface="+mn-lt"/>
                              <a:cs typeface="Biome Light" panose="020B0303030204020804" pitchFamily="34" charset="0"/>
                            </a:rPr>
                            <a:t>MAE</a:t>
                          </a:r>
                        </a:p>
                      </a:txBody>
                      <a:tcPr marL="18288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813.367</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824.129</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1002.055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1002.057</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3338232"/>
                      </a:ext>
                    </a:extLst>
                  </a:tr>
                </a:tbl>
              </a:graphicData>
            </a:graphic>
          </p:graphicFrame>
        </mc:Choice>
        <mc:Fallback>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600657276"/>
                  </p:ext>
                </p:extLst>
              </p:nvPr>
            </p:nvGraphicFramePr>
            <p:xfrm>
              <a:off x="594519" y="2418985"/>
              <a:ext cx="11002962" cy="3958195"/>
            </p:xfrm>
            <a:graphic>
              <a:graphicData uri="http://schemas.openxmlformats.org/drawingml/2006/table">
                <a:tbl>
                  <a:tblPr firstRow="1">
                    <a:tableStyleId>{F2DE63D5-997A-4646-A377-4702673A728D}</a:tableStyleId>
                  </a:tblPr>
                  <a:tblGrid>
                    <a:gridCol w="1833827">
                      <a:extLst>
                        <a:ext uri="{9D8B030D-6E8A-4147-A177-3AD203B41FA5}">
                          <a16:colId xmlns:a16="http://schemas.microsoft.com/office/drawing/2014/main" val="3559896145"/>
                        </a:ext>
                      </a:extLst>
                    </a:gridCol>
                    <a:gridCol w="1833827">
                      <a:extLst>
                        <a:ext uri="{9D8B030D-6E8A-4147-A177-3AD203B41FA5}">
                          <a16:colId xmlns:a16="http://schemas.microsoft.com/office/drawing/2014/main" val="2481577866"/>
                        </a:ext>
                      </a:extLst>
                    </a:gridCol>
                    <a:gridCol w="1833827">
                      <a:extLst>
                        <a:ext uri="{9D8B030D-6E8A-4147-A177-3AD203B41FA5}">
                          <a16:colId xmlns:a16="http://schemas.microsoft.com/office/drawing/2014/main" val="2836427615"/>
                        </a:ext>
                      </a:extLst>
                    </a:gridCol>
                    <a:gridCol w="1833827">
                      <a:extLst>
                        <a:ext uri="{9D8B030D-6E8A-4147-A177-3AD203B41FA5}">
                          <a16:colId xmlns:a16="http://schemas.microsoft.com/office/drawing/2014/main" val="310093864"/>
                        </a:ext>
                      </a:extLst>
                    </a:gridCol>
                    <a:gridCol w="1833827">
                      <a:extLst>
                        <a:ext uri="{9D8B030D-6E8A-4147-A177-3AD203B41FA5}">
                          <a16:colId xmlns:a16="http://schemas.microsoft.com/office/drawing/2014/main" val="2023951014"/>
                        </a:ext>
                      </a:extLst>
                    </a:gridCol>
                    <a:gridCol w="1833827">
                      <a:extLst>
                        <a:ext uri="{9D8B030D-6E8A-4147-A177-3AD203B41FA5}">
                          <a16:colId xmlns:a16="http://schemas.microsoft.com/office/drawing/2014/main" val="2906063091"/>
                        </a:ext>
                      </a:extLst>
                    </a:gridCol>
                  </a:tblGrid>
                  <a:tr h="609600">
                    <a:tc>
                      <a:txBody>
                        <a:bodyPr/>
                        <a:lstStyle/>
                        <a:p>
                          <a:pPr algn="ctr"/>
                          <a:r>
                            <a:rPr lang="en-US" sz="1800" b="0" dirty="0">
                              <a:latin typeface="+mn-lt"/>
                              <a:cs typeface="Biome Light" panose="020B0303030204020804" pitchFamily="34" charset="0"/>
                            </a:rPr>
                            <a:t>Formula</a:t>
                          </a:r>
                          <a:endParaRPr lang="en-US" dirty="0">
                            <a:latin typeface="+mn-lt"/>
                            <a:cs typeface="Biome Light" panose="020B0303030204020804" pitchFamily="34" charset="0"/>
                          </a:endParaRPr>
                        </a:p>
                      </a:txBody>
                      <a:tcPr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a:latin typeface="+mn-lt"/>
                              <a:cs typeface="Biome Light" panose="020B0303030204020804" pitchFamily="34" charset="0"/>
                            </a:rPr>
                            <a:t>Metric</a:t>
                          </a:r>
                          <a:endParaRPr lang="en-US" dirty="0">
                            <a:latin typeface="+mn-lt"/>
                            <a:cs typeface="Biome Light" panose="020B0303030204020804" pitchFamily="34" charset="0"/>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Random Forest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err="1">
                              <a:latin typeface="+mn-lt"/>
                              <a:cs typeface="Biome Light" panose="020B0303030204020804" pitchFamily="34" charset="0"/>
                            </a:rPr>
                            <a:t>XGboost</a:t>
                          </a:r>
                          <a:endParaRPr lang="en-US" sz="1600" b="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600" b="0" kern="1200" dirty="0">
                              <a:solidFill>
                                <a:schemeClr val="bg1"/>
                              </a:solidFill>
                              <a:latin typeface="+mn-lt"/>
                              <a:ea typeface="+mn-ea"/>
                              <a:cs typeface="Biome Light" panose="020B0303030204020804" pitchFamily="34" charset="0"/>
                            </a:rPr>
                            <a:t>MLP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effectLst/>
                              <a:latin typeface="+mn-lt"/>
                              <a:ea typeface="+mn-ea"/>
                              <a:cs typeface="+mn-cs"/>
                            </a:rPr>
                            <a:t>Linear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mn-lt"/>
                              <a:ea typeface="+mn-ea"/>
                              <a:cs typeface="Biome Light" panose="020B0303030204020804" pitchFamily="34" charset="0"/>
                            </a:rPr>
                            <a:t> Regression</a:t>
                          </a:r>
                        </a:p>
                      </a:txBody>
                      <a:tcPr anchor="ctr">
                        <a:lnL w="12700" cap="flat" cmpd="sng" algn="ctr">
                          <a:no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420419"/>
                      </a:ext>
                    </a:extLst>
                  </a:tr>
                  <a:tr h="1036799">
                    <a:tc>
                      <a:txBody>
                        <a:bodyPr/>
                        <a:lstStyle/>
                        <a:p>
                          <a:endParaRPr lang="en-US"/>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blipFill>
                          <a:blip r:embed="rId2"/>
                          <a:stretch>
                            <a:fillRect t="-61404" r="-500332" b="-222222"/>
                          </a:stretch>
                        </a:blipFill>
                      </a:tcPr>
                    </a:tc>
                    <a:tc>
                      <a:txBody>
                        <a:bodyPr/>
                        <a:lstStyle/>
                        <a:p>
                          <a:pPr algn="ctr"/>
                          <a:r>
                            <a:rPr lang="en-US" sz="1600" spc="300" dirty="0">
                              <a:solidFill>
                                <a:schemeClr val="tx1"/>
                              </a:solidFill>
                              <a:latin typeface="+mn-lt"/>
                              <a:cs typeface="Biome Light" panose="020B0303030204020804" pitchFamily="34" charset="0"/>
                            </a:rPr>
                            <a:t>RMSE</a:t>
                          </a:r>
                        </a:p>
                      </a:txBody>
                      <a:tcPr marL="18288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1051.236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1071.689</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1300.466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1300.463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83246291"/>
                      </a:ext>
                    </a:extLst>
                  </a:tr>
                  <a:tr h="729178">
                    <a:tc>
                      <a:txBody>
                        <a:bodyPr/>
                        <a:lstStyle/>
                        <a:p>
                          <a:endParaRPr lang="en-US"/>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2"/>
                          <a:stretch>
                            <a:fillRect t="-230000" r="-500332" b="-216667"/>
                          </a:stretch>
                        </a:blipFill>
                      </a:tcPr>
                    </a:tc>
                    <a:tc>
                      <a:txBody>
                        <a:bodyPr/>
                        <a:lstStyle/>
                        <a:p>
                          <a:endParaRPr lang="en-US"/>
                        </a:p>
                      </a:txBody>
                      <a:tcPr marL="18288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2"/>
                          <a:stretch>
                            <a:fillRect l="-100000" t="-230000" r="-400332" b="-216667"/>
                          </a:stretch>
                        </a:blipFill>
                      </a:tcPr>
                    </a:tc>
                    <a:tc>
                      <a:txBody>
                        <a:bodyPr/>
                        <a:lstStyle/>
                        <a:p>
                          <a:pPr algn="ctr"/>
                          <a:r>
                            <a:rPr lang="en-US" sz="1800" b="0" i="0" kern="1200" dirty="0">
                              <a:solidFill>
                                <a:schemeClr val="tx1"/>
                              </a:solidFill>
                              <a:effectLst/>
                              <a:latin typeface="+mn-lt"/>
                              <a:ea typeface="+mn-ea"/>
                              <a:cs typeface="+mn-cs"/>
                            </a:rPr>
                            <a:t>0.9485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0.9465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0.9212</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0.9212</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502607855"/>
                      </a:ext>
                    </a:extLst>
                  </a:tr>
                  <a:tr h="853440">
                    <a:tc>
                      <a:txBody>
                        <a:bodyPr/>
                        <a:lstStyle/>
                        <a:p>
                          <a:endParaRPr lang="en-US"/>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82857" r="-500332" b="-85714"/>
                          </a:stretch>
                        </a:blipFill>
                      </a:tcPr>
                    </a:tc>
                    <a:tc>
                      <a:txBody>
                        <a:bodyPr/>
                        <a:lstStyle/>
                        <a:p>
                          <a:pPr algn="ctr"/>
                          <a:r>
                            <a:rPr lang="el-GR" sz="1800" b="0" i="0" kern="1200" dirty="0">
                              <a:solidFill>
                                <a:schemeClr val="tx1"/>
                              </a:solidFill>
                              <a:effectLst/>
                              <a:latin typeface="+mn-lt"/>
                              <a:ea typeface="+mn-ea"/>
                              <a:cs typeface="+mn-cs"/>
                            </a:rPr>
                            <a:t>η</a:t>
                          </a:r>
                          <a:r>
                            <a:rPr lang="el-GR" sz="1800" b="0" i="0" kern="1200" baseline="30000" dirty="0">
                              <a:solidFill>
                                <a:schemeClr val="tx1"/>
                              </a:solidFill>
                              <a:effectLst/>
                              <a:latin typeface="+mn-lt"/>
                              <a:ea typeface="+mn-ea"/>
                              <a:cs typeface="+mn-cs"/>
                            </a:rPr>
                            <a:t>2</a:t>
                          </a:r>
                          <a:endParaRPr lang="en-US" sz="1800" b="0" i="0" kern="1200" baseline="30000" dirty="0">
                            <a:solidFill>
                              <a:schemeClr val="tx1"/>
                            </a:solidFill>
                            <a:effectLst/>
                            <a:latin typeface="+mn-lt"/>
                            <a:ea typeface="+mn-ea"/>
                            <a:cs typeface="+mn-cs"/>
                          </a:endParaRPr>
                        </a:p>
                        <a:p>
                          <a:pPr algn="ctr"/>
                          <a:r>
                            <a:rPr lang="en-US" sz="1600" spc="300" dirty="0">
                              <a:solidFill>
                                <a:schemeClr val="tx1"/>
                              </a:solidFill>
                              <a:latin typeface="+mn-lt"/>
                              <a:cs typeface="Biome Light" panose="020B0303030204020804" pitchFamily="34" charset="0"/>
                            </a:rPr>
                            <a:t>(</a:t>
                          </a:r>
                          <a:r>
                            <a:rPr lang="en-US" sz="1600" b="0" i="0" kern="1200" dirty="0" err="1">
                              <a:solidFill>
                                <a:schemeClr val="tx1"/>
                              </a:solidFill>
                              <a:effectLst/>
                              <a:latin typeface="+mn-lt"/>
                              <a:ea typeface="+mn-ea"/>
                              <a:cs typeface="+mn-cs"/>
                            </a:rPr>
                            <a:t>explained_variance_score</a:t>
                          </a:r>
                          <a:r>
                            <a:rPr lang="en-US" sz="1600" b="0" i="0" kern="1200" dirty="0">
                              <a:solidFill>
                                <a:schemeClr val="tx1"/>
                              </a:solidFill>
                              <a:effectLst/>
                              <a:latin typeface="+mn-lt"/>
                              <a:ea typeface="+mn-ea"/>
                              <a:cs typeface="+mn-cs"/>
                            </a:rPr>
                            <a:t> </a:t>
                          </a:r>
                          <a:r>
                            <a:rPr lang="en-US" sz="1600" spc="300" dirty="0">
                              <a:solidFill>
                                <a:schemeClr val="tx1"/>
                              </a:solidFill>
                              <a:latin typeface="+mn-lt"/>
                              <a:cs typeface="Biome Light" panose="020B0303030204020804" pitchFamily="34" charset="0"/>
                            </a:rPr>
                            <a:t>)</a:t>
                          </a:r>
                        </a:p>
                      </a:txBody>
                      <a:tcPr marL="18288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0.9488</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0.9469</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0.9213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0.9213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125802"/>
                      </a:ext>
                    </a:extLst>
                  </a:tr>
                  <a:tr h="729178">
                    <a:tc>
                      <a:txBody>
                        <a:bodyPr/>
                        <a:lstStyle/>
                        <a:p>
                          <a:endParaRPr lang="en-US"/>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46667" r="-500332"/>
                          </a:stretch>
                        </a:blipFill>
                      </a:tcPr>
                    </a:tc>
                    <a:tc>
                      <a:txBody>
                        <a:bodyPr/>
                        <a:lstStyle/>
                        <a:p>
                          <a:pPr algn="ctr"/>
                          <a:r>
                            <a:rPr lang="en-US" sz="1600" spc="300" dirty="0">
                              <a:solidFill>
                                <a:schemeClr val="tx1"/>
                              </a:solidFill>
                              <a:latin typeface="+mn-lt"/>
                              <a:cs typeface="Biome Light" panose="020B0303030204020804" pitchFamily="34" charset="0"/>
                            </a:rPr>
                            <a:t>MAE</a:t>
                          </a:r>
                        </a:p>
                      </a:txBody>
                      <a:tcPr marL="18288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813.367</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824.129</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1002.055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1002.057</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3338232"/>
                      </a:ext>
                    </a:extLst>
                  </a:tr>
                </a:tbl>
              </a:graphicData>
            </a:graphic>
          </p:graphicFrame>
        </mc:Fallback>
      </mc:AlternateContent>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46</a:t>
            </a:fld>
            <a:endParaRPr lang="en-US" dirty="0"/>
          </a:p>
        </p:txBody>
      </p:sp>
      <p:sp>
        <p:nvSpPr>
          <p:cNvPr id="3" name="Rectangle 2">
            <a:extLst>
              <a:ext uri="{FF2B5EF4-FFF2-40B4-BE49-F238E27FC236}">
                <a16:creationId xmlns:a16="http://schemas.microsoft.com/office/drawing/2014/main" id="{F3B5E3DA-CAA4-4533-87E9-D5FD9F32594F}"/>
              </a:ext>
            </a:extLst>
          </p:cNvPr>
          <p:cNvSpPr/>
          <p:nvPr/>
        </p:nvSpPr>
        <p:spPr>
          <a:xfrm>
            <a:off x="4276090" y="2454555"/>
            <a:ext cx="1819910" cy="4013748"/>
          </a:xfrm>
          <a:prstGeom prst="rect">
            <a:avLst/>
          </a:prstGeom>
          <a:noFill/>
          <a:ln w="57150">
            <a:solidFill>
              <a:srgbClr val="A53F52"/>
            </a:solid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nvGrpSpPr>
          <p:cNvPr id="8" name="Group 7">
            <a:extLst>
              <a:ext uri="{FF2B5EF4-FFF2-40B4-BE49-F238E27FC236}">
                <a16:creationId xmlns:a16="http://schemas.microsoft.com/office/drawing/2014/main" id="{6B68913C-E7AA-4E7A-9EAF-8A6E66BAF6A3}"/>
              </a:ext>
            </a:extLst>
          </p:cNvPr>
          <p:cNvGrpSpPr/>
          <p:nvPr/>
        </p:nvGrpSpPr>
        <p:grpSpPr>
          <a:xfrm>
            <a:off x="9708534" y="28107"/>
            <a:ext cx="2483466" cy="449386"/>
            <a:chOff x="4176214" y="3477311"/>
            <a:chExt cx="7584507" cy="1354666"/>
          </a:xfrm>
        </p:grpSpPr>
        <p:sp>
          <p:nvSpPr>
            <p:cNvPr id="9" name="Freeform: Shape 8">
              <a:extLst>
                <a:ext uri="{FF2B5EF4-FFF2-40B4-BE49-F238E27FC236}">
                  <a16:creationId xmlns:a16="http://schemas.microsoft.com/office/drawing/2014/main" id="{C8AAA02E-2C28-4592-B584-A061C2604FB3}"/>
                </a:ext>
              </a:extLst>
            </p:cNvPr>
            <p:cNvSpPr/>
            <p:nvPr/>
          </p:nvSpPr>
          <p:spPr>
            <a:xfrm>
              <a:off x="4176214" y="3612778"/>
              <a:ext cx="6907175" cy="1083732"/>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860213" bIns="142240" numCol="1" spcCol="1270" anchor="ctr" anchorCtr="0">
              <a:noAutofit/>
            </a:bodyPr>
            <a:lstStyle/>
            <a:p>
              <a:pPr marL="0" lvl="0" indent="0" algn="r" defTabSz="2489200">
                <a:lnSpc>
                  <a:spcPct val="90000"/>
                </a:lnSpc>
                <a:spcBef>
                  <a:spcPct val="0"/>
                </a:spcBef>
                <a:spcAft>
                  <a:spcPct val="35000"/>
                </a:spcAft>
                <a:buNone/>
              </a:pPr>
              <a:r>
                <a:rPr lang="he-IL" sz="1500" dirty="0"/>
                <a:t>בחינת התהליך</a:t>
              </a:r>
              <a:endParaRPr lang="en-US" sz="1500" kern="1200" dirty="0"/>
            </a:p>
          </p:txBody>
        </p:sp>
        <p:sp>
          <p:nvSpPr>
            <p:cNvPr id="10" name="Oval 9">
              <a:extLst>
                <a:ext uri="{FF2B5EF4-FFF2-40B4-BE49-F238E27FC236}">
                  <a16:creationId xmlns:a16="http://schemas.microsoft.com/office/drawing/2014/main" id="{6D1ABE5B-EA8F-4295-A0AE-A9FE6F58CA08}"/>
                </a:ext>
              </a:extLst>
            </p:cNvPr>
            <p:cNvSpPr/>
            <p:nvPr/>
          </p:nvSpPr>
          <p:spPr>
            <a:xfrm>
              <a:off x="10406055" y="3477311"/>
              <a:ext cx="1354666" cy="1354666"/>
            </a:xfrm>
            <a:prstGeom prst="ellipse">
              <a:avLst/>
            </a:prstGeom>
            <a:blipFill rotWithShape="0">
              <a:blip r:embed="rId3"/>
              <a:srcRect/>
              <a:stretch>
                <a:fillRect t="-14000" b="-14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77909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BA49487-3FDB-4FB7-9D50-2B4F9454D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1C938212-FA12-4FF1-87C8-ACDE99D0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123A2015-C72D-4B27-9324-4683ACF67F0D}"/>
              </a:ext>
            </a:extLst>
          </p:cNvPr>
          <p:cNvPicPr>
            <a:picLocks noChangeAspect="1"/>
          </p:cNvPicPr>
          <p:nvPr/>
        </p:nvPicPr>
        <p:blipFill>
          <a:blip r:embed="rId2"/>
          <a:stretch>
            <a:fillRect/>
          </a:stretch>
        </p:blipFill>
        <p:spPr>
          <a:xfrm>
            <a:off x="554415" y="1061107"/>
            <a:ext cx="3584448" cy="2249241"/>
          </a:xfrm>
          <a:prstGeom prst="rect">
            <a:avLst/>
          </a:prstGeom>
        </p:spPr>
      </p:pic>
      <p:pic>
        <p:nvPicPr>
          <p:cNvPr id="7" name="Picture 6">
            <a:extLst>
              <a:ext uri="{FF2B5EF4-FFF2-40B4-BE49-F238E27FC236}">
                <a16:creationId xmlns:a16="http://schemas.microsoft.com/office/drawing/2014/main" id="{AFA06035-7969-4968-875F-351591CA80F6}"/>
              </a:ext>
            </a:extLst>
          </p:cNvPr>
          <p:cNvPicPr>
            <a:picLocks noChangeAspect="1"/>
          </p:cNvPicPr>
          <p:nvPr/>
        </p:nvPicPr>
        <p:blipFill>
          <a:blip r:embed="rId3"/>
          <a:stretch>
            <a:fillRect/>
          </a:stretch>
        </p:blipFill>
        <p:spPr>
          <a:xfrm>
            <a:off x="4345915" y="1132484"/>
            <a:ext cx="3584448" cy="2105862"/>
          </a:xfrm>
          <a:prstGeom prst="rect">
            <a:avLst/>
          </a:prstGeom>
        </p:spPr>
      </p:pic>
      <p:pic>
        <p:nvPicPr>
          <p:cNvPr id="11" name="Picture 10">
            <a:extLst>
              <a:ext uri="{FF2B5EF4-FFF2-40B4-BE49-F238E27FC236}">
                <a16:creationId xmlns:a16="http://schemas.microsoft.com/office/drawing/2014/main" id="{4F5E158F-B682-4BC3-8F4E-1F3B4C55C2BB}"/>
              </a:ext>
            </a:extLst>
          </p:cNvPr>
          <p:cNvPicPr>
            <a:picLocks noChangeAspect="1"/>
          </p:cNvPicPr>
          <p:nvPr/>
        </p:nvPicPr>
        <p:blipFill>
          <a:blip r:embed="rId4"/>
          <a:stretch>
            <a:fillRect/>
          </a:stretch>
        </p:blipFill>
        <p:spPr>
          <a:xfrm>
            <a:off x="8137415" y="1154886"/>
            <a:ext cx="3584448" cy="2061057"/>
          </a:xfrm>
          <a:prstGeom prst="rect">
            <a:avLst/>
          </a:prstGeom>
        </p:spPr>
      </p:pic>
      <p:sp>
        <p:nvSpPr>
          <p:cNvPr id="20" name="Rectangle 19">
            <a:extLst>
              <a:ext uri="{FF2B5EF4-FFF2-40B4-BE49-F238E27FC236}">
                <a16:creationId xmlns:a16="http://schemas.microsoft.com/office/drawing/2014/main" id="{369F152D-E540-4B48-BA11-2ADF043C6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C059F7E-04C4-4C46-9B3E-E5CE267E3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418E40C0-7F9F-40FE-8E6D-62EF3563C08E}"/>
              </a:ext>
            </a:extLst>
          </p:cNvPr>
          <p:cNvSpPr>
            <a:spLocks noGrp="1"/>
          </p:cNvSpPr>
          <p:nvPr>
            <p:ph type="body" idx="1"/>
          </p:nvPr>
        </p:nvSpPr>
        <p:spPr>
          <a:xfrm>
            <a:off x="4578824" y="4440602"/>
            <a:ext cx="6860184" cy="1645920"/>
          </a:xfrm>
        </p:spPr>
        <p:txBody>
          <a:bodyPr vert="horz" lIns="91440" tIns="45720" rIns="91440" bIns="45720" rtlCol="0" anchor="ctr">
            <a:normAutofit/>
          </a:bodyPr>
          <a:lstStyle/>
          <a:p>
            <a:pPr indent="-228600" algn="l">
              <a:lnSpc>
                <a:spcPct val="90000"/>
              </a:lnSpc>
              <a:buFont typeface="Arial" panose="020B0604020202020204" pitchFamily="34" charset="0"/>
              <a:buChar char="•"/>
            </a:pPr>
            <a:r>
              <a:rPr lang="en-US" sz="1800" dirty="0">
                <a:solidFill>
                  <a:schemeClr val="tx1"/>
                </a:solidFill>
              </a:rPr>
              <a:t>Linear regression vs others</a:t>
            </a:r>
          </a:p>
        </p:txBody>
      </p:sp>
      <p:sp>
        <p:nvSpPr>
          <p:cNvPr id="5" name="Slide Number Placeholder 4">
            <a:extLst>
              <a:ext uri="{FF2B5EF4-FFF2-40B4-BE49-F238E27FC236}">
                <a16:creationId xmlns:a16="http://schemas.microsoft.com/office/drawing/2014/main" id="{075BCF52-0349-4345-9D62-CBD3208F91A8}"/>
              </a:ext>
            </a:extLst>
          </p:cNvPr>
          <p:cNvSpPr>
            <a:spLocks noGrp="1"/>
          </p:cNvSpPr>
          <p:nvPr>
            <p:ph type="sldNum" sz="quarter" idx="12"/>
          </p:nvPr>
        </p:nvSpPr>
        <p:spPr>
          <a:xfrm>
            <a:off x="8610600" y="6356350"/>
            <a:ext cx="2828408" cy="365125"/>
          </a:xfrm>
        </p:spPr>
        <p:txBody>
          <a:bodyPr vert="horz" lIns="91440" tIns="45720" rIns="91440" bIns="45720" rtlCol="0" anchor="ctr">
            <a:normAutofit/>
          </a:bodyPr>
          <a:lstStyle/>
          <a:p>
            <a:pPr>
              <a:spcAft>
                <a:spcPts val="600"/>
              </a:spcAft>
            </a:pPr>
            <a:fld id="{8C2E478F-E849-4A8C-AF1F-CBCC78A7CBFA}" type="slidenum">
              <a:rPr lang="en-US">
                <a:solidFill>
                  <a:schemeClr val="tx1">
                    <a:lumMod val="50000"/>
                    <a:lumOff val="50000"/>
                  </a:schemeClr>
                </a:solidFill>
              </a:rPr>
              <a:pPr>
                <a:spcAft>
                  <a:spcPts val="600"/>
                </a:spcAft>
              </a:pPr>
              <a:t>47</a:t>
            </a:fld>
            <a:endParaRPr lang="en-US">
              <a:solidFill>
                <a:schemeClr val="tx1">
                  <a:lumMod val="50000"/>
                  <a:lumOff val="50000"/>
                </a:schemeClr>
              </a:solidFill>
            </a:endParaRPr>
          </a:p>
        </p:txBody>
      </p:sp>
    </p:spTree>
    <p:extLst>
      <p:ext uri="{BB962C8B-B14F-4D97-AF65-F5344CB8AC3E}">
        <p14:creationId xmlns:p14="http://schemas.microsoft.com/office/powerpoint/2010/main" val="2728589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94520" y="2418985"/>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p:txBody>
          <a:bodyPr>
            <a:normAutofit/>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השוואה בין המודלים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mc:AlternateContent xmlns:mc="http://schemas.openxmlformats.org/markup-compatibility/2006">
        <mc:Choice xmlns:a14="http://schemas.microsoft.com/office/drawing/2010/main" Requires="a14">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nvPr>
            </p:nvGraphicFramePr>
            <p:xfrm>
              <a:off x="595313" y="2406285"/>
              <a:ext cx="11001375" cy="3657600"/>
            </p:xfrm>
            <a:graphic>
              <a:graphicData uri="http://schemas.openxmlformats.org/drawingml/2006/table">
                <a:tbl>
                  <a:tblPr firstRow="1">
                    <a:tableStyleId>{F2DE63D5-997A-4646-A377-4702673A728D}</a:tableStyleId>
                  </a:tblPr>
                  <a:tblGrid>
                    <a:gridCol w="2200275">
                      <a:extLst>
                        <a:ext uri="{9D8B030D-6E8A-4147-A177-3AD203B41FA5}">
                          <a16:colId xmlns:a16="http://schemas.microsoft.com/office/drawing/2014/main" val="2481577866"/>
                        </a:ext>
                      </a:extLst>
                    </a:gridCol>
                    <a:gridCol w="2200275">
                      <a:extLst>
                        <a:ext uri="{9D8B030D-6E8A-4147-A177-3AD203B41FA5}">
                          <a16:colId xmlns:a16="http://schemas.microsoft.com/office/drawing/2014/main" val="2836427615"/>
                        </a:ext>
                      </a:extLst>
                    </a:gridCol>
                    <a:gridCol w="2200275">
                      <a:extLst>
                        <a:ext uri="{9D8B030D-6E8A-4147-A177-3AD203B41FA5}">
                          <a16:colId xmlns:a16="http://schemas.microsoft.com/office/drawing/2014/main" val="310093864"/>
                        </a:ext>
                      </a:extLst>
                    </a:gridCol>
                    <a:gridCol w="2200275">
                      <a:extLst>
                        <a:ext uri="{9D8B030D-6E8A-4147-A177-3AD203B41FA5}">
                          <a16:colId xmlns:a16="http://schemas.microsoft.com/office/drawing/2014/main" val="2023951014"/>
                        </a:ext>
                      </a:extLst>
                    </a:gridCol>
                    <a:gridCol w="2200275">
                      <a:extLst>
                        <a:ext uri="{9D8B030D-6E8A-4147-A177-3AD203B41FA5}">
                          <a16:colId xmlns:a16="http://schemas.microsoft.com/office/drawing/2014/main" val="2906063091"/>
                        </a:ext>
                      </a:extLst>
                    </a:gridCol>
                  </a:tblGrid>
                  <a:tr h="581433">
                    <a:tc>
                      <a:txBody>
                        <a:bodyPr/>
                        <a:lstStyle/>
                        <a:p>
                          <a:endParaRPr lang="en-US" dirty="0">
                            <a:latin typeface="+mn-lt"/>
                            <a:cs typeface="Biome Light" panose="020B0303030204020804" pitchFamily="34" charset="0"/>
                          </a:endParaRPr>
                        </a:p>
                      </a:txBody>
                      <a:tcPr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Random Forest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err="1">
                              <a:latin typeface="+mn-lt"/>
                              <a:cs typeface="Biome Light" panose="020B0303030204020804" pitchFamily="34" charset="0"/>
                            </a:rPr>
                            <a:t>XGboost</a:t>
                          </a:r>
                          <a:endParaRPr lang="en-US" sz="1600" b="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600" b="0" kern="1200" dirty="0">
                              <a:solidFill>
                                <a:schemeClr val="bg1"/>
                              </a:solidFill>
                              <a:latin typeface="+mn-lt"/>
                              <a:ea typeface="+mn-ea"/>
                              <a:cs typeface="Biome Light" panose="020B0303030204020804" pitchFamily="34" charset="0"/>
                            </a:rPr>
                            <a:t>MLP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effectLst/>
                              <a:latin typeface="+mn-lt"/>
                              <a:ea typeface="+mn-ea"/>
                              <a:cs typeface="+mn-cs"/>
                            </a:rPr>
                            <a:t>Linear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mn-lt"/>
                              <a:ea typeface="+mn-ea"/>
                              <a:cs typeface="Biome Light" panose="020B0303030204020804" pitchFamily="34" charset="0"/>
                            </a:rPr>
                            <a:t> Regression</a:t>
                          </a:r>
                        </a:p>
                      </a:txBody>
                      <a:tcPr anchor="ctr">
                        <a:lnL w="12700" cap="flat" cmpd="sng" algn="ctr">
                          <a:no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420419"/>
                      </a:ext>
                    </a:extLst>
                  </a:tr>
                  <a:tr h="731520">
                    <a:tc>
                      <a:txBody>
                        <a:bodyPr/>
                        <a:lstStyle/>
                        <a:p>
                          <a:pPr algn="ctr"/>
                          <a:r>
                            <a:rPr lang="en-US" sz="1600" spc="300" dirty="0">
                              <a:solidFill>
                                <a:schemeClr val="tx1"/>
                              </a:solidFill>
                              <a:latin typeface="+mn-lt"/>
                              <a:cs typeface="Biome Light" panose="020B0303030204020804" pitchFamily="34" charset="0"/>
                            </a:rPr>
                            <a:t>RMSE</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1051.236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1085.605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1300.464</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1300.463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83246291"/>
                      </a:ext>
                    </a:extLst>
                  </a:tr>
                  <a:tr h="731520">
                    <a:tc>
                      <a:txBody>
                        <a:bodyPr/>
                        <a:lstStyle/>
                        <a:p>
                          <a:pPr algn="l"/>
                          <a14:m>
                            <m:oMathPara xmlns:m="http://schemas.openxmlformats.org/officeDocument/2006/math">
                              <m:oMathParaPr>
                                <m:jc m:val="centerGroup"/>
                              </m:oMathParaPr>
                              <m:oMath xmlns:m="http://schemas.openxmlformats.org/officeDocument/2006/math">
                                <m:sSup>
                                  <m:sSupPr>
                                    <m:ctrlPr>
                                      <a:rPr lang="en-US" sz="1600" i="1" spc="300" smtClean="0">
                                        <a:solidFill>
                                          <a:schemeClr val="tx1"/>
                                        </a:solidFill>
                                        <a:latin typeface="Cambria Math" panose="02040503050406030204" pitchFamily="18" charset="0"/>
                                        <a:cs typeface="Biome Light" panose="020B0303030204020804" pitchFamily="34" charset="0"/>
                                      </a:rPr>
                                    </m:ctrlPr>
                                  </m:sSupPr>
                                  <m:e>
                                    <m:r>
                                      <a:rPr lang="en-US" sz="1600" b="0" i="1" spc="300" smtClean="0">
                                        <a:solidFill>
                                          <a:schemeClr val="tx1"/>
                                        </a:solidFill>
                                        <a:latin typeface="Cambria Math" panose="02040503050406030204" pitchFamily="18" charset="0"/>
                                        <a:cs typeface="Biome Light" panose="020B0303030204020804" pitchFamily="34" charset="0"/>
                                      </a:rPr>
                                      <m:t>𝑅</m:t>
                                    </m:r>
                                  </m:e>
                                  <m:sup>
                                    <m:r>
                                      <a:rPr lang="en-US" sz="1600" b="0" i="1" spc="300" smtClean="0">
                                        <a:solidFill>
                                          <a:schemeClr val="tx1"/>
                                        </a:solidFill>
                                        <a:latin typeface="Cambria Math" panose="02040503050406030204" pitchFamily="18" charset="0"/>
                                        <a:cs typeface="Biome Light" panose="020B0303030204020804" pitchFamily="34" charset="0"/>
                                      </a:rPr>
                                      <m:t>2</m:t>
                                    </m:r>
                                  </m:sup>
                                </m:sSup>
                              </m:oMath>
                            </m:oMathPara>
                          </a14:m>
                          <a:endParaRPr lang="en-US" sz="1600" spc="300" dirty="0">
                            <a:solidFill>
                              <a:schemeClr val="tx1"/>
                            </a:solidFill>
                            <a:latin typeface="+mn-lt"/>
                            <a:cs typeface="Biome Light" panose="020B0303030204020804" pitchFamily="34" charset="0"/>
                          </a:endParaRP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0.9485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0.9451</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0.9212</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0.9212</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502607855"/>
                      </a:ext>
                    </a:extLst>
                  </a:tr>
                  <a:tr h="599805">
                    <a:tc>
                      <a:txBody>
                        <a:bodyPr/>
                        <a:lstStyle/>
                        <a:p>
                          <a:pPr algn="ctr"/>
                          <a:r>
                            <a:rPr lang="el-GR" sz="1800" b="0" i="0" kern="1200" dirty="0">
                              <a:solidFill>
                                <a:schemeClr val="tx1"/>
                              </a:solidFill>
                              <a:effectLst/>
                              <a:latin typeface="+mn-lt"/>
                              <a:ea typeface="+mn-ea"/>
                              <a:cs typeface="+mn-cs"/>
                            </a:rPr>
                            <a:t>η</a:t>
                          </a:r>
                          <a:r>
                            <a:rPr lang="el-GR" sz="1800" b="0" i="0" kern="1200" baseline="30000" dirty="0">
                              <a:solidFill>
                                <a:schemeClr val="tx1"/>
                              </a:solidFill>
                              <a:effectLst/>
                              <a:latin typeface="+mn-lt"/>
                              <a:ea typeface="+mn-ea"/>
                              <a:cs typeface="+mn-cs"/>
                            </a:rPr>
                            <a:t>2</a:t>
                          </a:r>
                          <a:endParaRPr lang="en-US" sz="1800" b="0" i="0" kern="1200" baseline="30000" dirty="0">
                            <a:solidFill>
                              <a:schemeClr val="tx1"/>
                            </a:solidFill>
                            <a:effectLst/>
                            <a:latin typeface="+mn-lt"/>
                            <a:ea typeface="+mn-ea"/>
                            <a:cs typeface="+mn-cs"/>
                          </a:endParaRPr>
                        </a:p>
                        <a:p>
                          <a:pPr algn="ctr"/>
                          <a:r>
                            <a:rPr lang="en-US" sz="1600" spc="300" dirty="0">
                              <a:solidFill>
                                <a:schemeClr val="tx1"/>
                              </a:solidFill>
                              <a:latin typeface="+mn-lt"/>
                              <a:cs typeface="Biome Light" panose="020B0303030204020804" pitchFamily="34" charset="0"/>
                            </a:rPr>
                            <a:t>(</a:t>
                          </a:r>
                          <a:r>
                            <a:rPr lang="en-US" sz="1600" b="0" i="0" kern="1200" dirty="0" err="1">
                              <a:solidFill>
                                <a:schemeClr val="tx1"/>
                              </a:solidFill>
                              <a:effectLst/>
                              <a:latin typeface="+mn-lt"/>
                              <a:ea typeface="+mn-ea"/>
                              <a:cs typeface="+mn-cs"/>
                            </a:rPr>
                            <a:t>explained_variance_score</a:t>
                          </a:r>
                          <a:r>
                            <a:rPr lang="en-US" sz="1600" b="0" i="0" kern="1200" dirty="0">
                              <a:solidFill>
                                <a:schemeClr val="tx1"/>
                              </a:solidFill>
                              <a:effectLst/>
                              <a:latin typeface="+mn-lt"/>
                              <a:ea typeface="+mn-ea"/>
                              <a:cs typeface="+mn-cs"/>
                            </a:rPr>
                            <a:t> </a:t>
                          </a:r>
                          <a:r>
                            <a:rPr lang="en-US" sz="1600" spc="300" dirty="0">
                              <a:solidFill>
                                <a:schemeClr val="tx1"/>
                              </a:solidFill>
                              <a:latin typeface="+mn-lt"/>
                              <a:cs typeface="Biome Light" panose="020B0303030204020804" pitchFamily="34" charset="0"/>
                            </a:rPr>
                            <a:t>)</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0.9488</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0.9458</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0.9213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0.9213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125802"/>
                      </a:ext>
                    </a:extLst>
                  </a:tr>
                  <a:tr h="731520">
                    <a:tc>
                      <a:txBody>
                        <a:bodyPr/>
                        <a:lstStyle/>
                        <a:p>
                          <a:pPr algn="ctr"/>
                          <a:r>
                            <a:rPr lang="en-US" sz="1600" spc="300" dirty="0">
                              <a:solidFill>
                                <a:schemeClr val="tx1"/>
                              </a:solidFill>
                              <a:latin typeface="+mn-lt"/>
                              <a:cs typeface="Biome Light" panose="020B0303030204020804" pitchFamily="34" charset="0"/>
                            </a:rPr>
                            <a:t>MAE</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813.36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837.67</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1002.05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1002.05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3338232"/>
                      </a:ext>
                    </a:extLst>
                  </a:tr>
                </a:tbl>
              </a:graphicData>
            </a:graphic>
          </p:graphicFrame>
        </mc:Choice>
        <mc:Fallback>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nvPr>
            </p:nvGraphicFramePr>
            <p:xfrm>
              <a:off x="595313" y="2406285"/>
              <a:ext cx="11001375" cy="3657600"/>
            </p:xfrm>
            <a:graphic>
              <a:graphicData uri="http://schemas.openxmlformats.org/drawingml/2006/table">
                <a:tbl>
                  <a:tblPr firstRow="1">
                    <a:tableStyleId>{F2DE63D5-997A-4646-A377-4702673A728D}</a:tableStyleId>
                  </a:tblPr>
                  <a:tblGrid>
                    <a:gridCol w="2200275">
                      <a:extLst>
                        <a:ext uri="{9D8B030D-6E8A-4147-A177-3AD203B41FA5}">
                          <a16:colId xmlns:a16="http://schemas.microsoft.com/office/drawing/2014/main" val="2481577866"/>
                        </a:ext>
                      </a:extLst>
                    </a:gridCol>
                    <a:gridCol w="2200275">
                      <a:extLst>
                        <a:ext uri="{9D8B030D-6E8A-4147-A177-3AD203B41FA5}">
                          <a16:colId xmlns:a16="http://schemas.microsoft.com/office/drawing/2014/main" val="2836427615"/>
                        </a:ext>
                      </a:extLst>
                    </a:gridCol>
                    <a:gridCol w="2200275">
                      <a:extLst>
                        <a:ext uri="{9D8B030D-6E8A-4147-A177-3AD203B41FA5}">
                          <a16:colId xmlns:a16="http://schemas.microsoft.com/office/drawing/2014/main" val="310093864"/>
                        </a:ext>
                      </a:extLst>
                    </a:gridCol>
                    <a:gridCol w="2200275">
                      <a:extLst>
                        <a:ext uri="{9D8B030D-6E8A-4147-A177-3AD203B41FA5}">
                          <a16:colId xmlns:a16="http://schemas.microsoft.com/office/drawing/2014/main" val="2023951014"/>
                        </a:ext>
                      </a:extLst>
                    </a:gridCol>
                    <a:gridCol w="2200275">
                      <a:extLst>
                        <a:ext uri="{9D8B030D-6E8A-4147-A177-3AD203B41FA5}">
                          <a16:colId xmlns:a16="http://schemas.microsoft.com/office/drawing/2014/main" val="2906063091"/>
                        </a:ext>
                      </a:extLst>
                    </a:gridCol>
                  </a:tblGrid>
                  <a:tr h="609600">
                    <a:tc>
                      <a:txBody>
                        <a:bodyPr/>
                        <a:lstStyle/>
                        <a:p>
                          <a:endParaRPr lang="en-US" dirty="0">
                            <a:latin typeface="+mn-lt"/>
                            <a:cs typeface="Biome Light" panose="020B0303030204020804" pitchFamily="34" charset="0"/>
                          </a:endParaRPr>
                        </a:p>
                      </a:txBody>
                      <a:tcPr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Random Forest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err="1">
                              <a:latin typeface="+mn-lt"/>
                              <a:cs typeface="Biome Light" panose="020B0303030204020804" pitchFamily="34" charset="0"/>
                            </a:rPr>
                            <a:t>XGboost</a:t>
                          </a:r>
                          <a:endParaRPr lang="en-US" sz="1600" b="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600" b="0" kern="1200" dirty="0">
                              <a:solidFill>
                                <a:schemeClr val="bg1"/>
                              </a:solidFill>
                              <a:latin typeface="+mn-lt"/>
                              <a:ea typeface="+mn-ea"/>
                              <a:cs typeface="Biome Light" panose="020B0303030204020804" pitchFamily="34" charset="0"/>
                            </a:rPr>
                            <a:t>MLP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effectLst/>
                              <a:latin typeface="+mn-lt"/>
                              <a:ea typeface="+mn-ea"/>
                              <a:cs typeface="+mn-cs"/>
                            </a:rPr>
                            <a:t>Linear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mn-lt"/>
                              <a:ea typeface="+mn-ea"/>
                              <a:cs typeface="Biome Light" panose="020B0303030204020804" pitchFamily="34" charset="0"/>
                            </a:rPr>
                            <a:t> Regression</a:t>
                          </a:r>
                        </a:p>
                      </a:txBody>
                      <a:tcPr anchor="ctr">
                        <a:lnL w="12700" cap="flat" cmpd="sng" algn="ctr">
                          <a:no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420419"/>
                      </a:ext>
                    </a:extLst>
                  </a:tr>
                  <a:tr h="731520">
                    <a:tc>
                      <a:txBody>
                        <a:bodyPr/>
                        <a:lstStyle/>
                        <a:p>
                          <a:pPr algn="ctr"/>
                          <a:r>
                            <a:rPr lang="en-US" sz="1600" spc="300" dirty="0">
                              <a:solidFill>
                                <a:schemeClr val="tx1"/>
                              </a:solidFill>
                              <a:latin typeface="+mn-lt"/>
                              <a:cs typeface="Biome Light" panose="020B0303030204020804" pitchFamily="34" charset="0"/>
                            </a:rPr>
                            <a:t>RMSE</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1051.236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1085.605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1300.464</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1300.463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83246291"/>
                      </a:ext>
                    </a:extLst>
                  </a:tr>
                  <a:tr h="731520">
                    <a:tc>
                      <a:txBody>
                        <a:bodyPr/>
                        <a:lstStyle/>
                        <a:p>
                          <a:endParaRPr lang="en-US"/>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2"/>
                          <a:stretch>
                            <a:fillRect t="-185950" r="-400554" b="-214876"/>
                          </a:stretch>
                        </a:blipFill>
                      </a:tcPr>
                    </a:tc>
                    <a:tc>
                      <a:txBody>
                        <a:bodyPr/>
                        <a:lstStyle/>
                        <a:p>
                          <a:pPr algn="ctr"/>
                          <a:r>
                            <a:rPr lang="en-US" sz="1800" b="0" i="0" kern="1200" dirty="0">
                              <a:solidFill>
                                <a:schemeClr val="tx1"/>
                              </a:solidFill>
                              <a:effectLst/>
                              <a:latin typeface="+mn-lt"/>
                              <a:ea typeface="+mn-ea"/>
                              <a:cs typeface="+mn-cs"/>
                            </a:rPr>
                            <a:t>0.9485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0.9451</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0.9212</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a:r>
                            <a:rPr lang="en-US" sz="1800" b="0" i="0" kern="1200" dirty="0">
                              <a:solidFill>
                                <a:schemeClr val="tx1"/>
                              </a:solidFill>
                              <a:effectLst/>
                              <a:latin typeface="+mn-lt"/>
                              <a:ea typeface="+mn-ea"/>
                              <a:cs typeface="+mn-cs"/>
                            </a:rPr>
                            <a:t>0.9212</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502607855"/>
                      </a:ext>
                    </a:extLst>
                  </a:tr>
                  <a:tr h="853440">
                    <a:tc>
                      <a:txBody>
                        <a:bodyPr/>
                        <a:lstStyle/>
                        <a:p>
                          <a:pPr algn="ctr"/>
                          <a:r>
                            <a:rPr lang="el-GR" sz="1800" b="0" i="0" kern="1200" dirty="0">
                              <a:solidFill>
                                <a:schemeClr val="tx1"/>
                              </a:solidFill>
                              <a:effectLst/>
                              <a:latin typeface="+mn-lt"/>
                              <a:ea typeface="+mn-ea"/>
                              <a:cs typeface="+mn-cs"/>
                            </a:rPr>
                            <a:t>η</a:t>
                          </a:r>
                          <a:r>
                            <a:rPr lang="el-GR" sz="1800" b="0" i="0" kern="1200" baseline="30000" dirty="0">
                              <a:solidFill>
                                <a:schemeClr val="tx1"/>
                              </a:solidFill>
                              <a:effectLst/>
                              <a:latin typeface="+mn-lt"/>
                              <a:ea typeface="+mn-ea"/>
                              <a:cs typeface="+mn-cs"/>
                            </a:rPr>
                            <a:t>2</a:t>
                          </a:r>
                          <a:endParaRPr lang="en-US" sz="1800" b="0" i="0" kern="1200" baseline="30000" dirty="0">
                            <a:solidFill>
                              <a:schemeClr val="tx1"/>
                            </a:solidFill>
                            <a:effectLst/>
                            <a:latin typeface="+mn-lt"/>
                            <a:ea typeface="+mn-ea"/>
                            <a:cs typeface="+mn-cs"/>
                          </a:endParaRPr>
                        </a:p>
                        <a:p>
                          <a:pPr algn="ctr"/>
                          <a:r>
                            <a:rPr lang="en-US" sz="1600" spc="300" dirty="0">
                              <a:solidFill>
                                <a:schemeClr val="tx1"/>
                              </a:solidFill>
                              <a:latin typeface="+mn-lt"/>
                              <a:cs typeface="Biome Light" panose="020B0303030204020804" pitchFamily="34" charset="0"/>
                            </a:rPr>
                            <a:t>(</a:t>
                          </a:r>
                          <a:r>
                            <a:rPr lang="en-US" sz="1600" b="0" i="0" kern="1200" dirty="0" err="1">
                              <a:solidFill>
                                <a:schemeClr val="tx1"/>
                              </a:solidFill>
                              <a:effectLst/>
                              <a:latin typeface="+mn-lt"/>
                              <a:ea typeface="+mn-ea"/>
                              <a:cs typeface="+mn-cs"/>
                            </a:rPr>
                            <a:t>explained_variance_score</a:t>
                          </a:r>
                          <a:r>
                            <a:rPr lang="en-US" sz="1600" b="0" i="0" kern="1200" dirty="0">
                              <a:solidFill>
                                <a:schemeClr val="tx1"/>
                              </a:solidFill>
                              <a:effectLst/>
                              <a:latin typeface="+mn-lt"/>
                              <a:ea typeface="+mn-ea"/>
                              <a:cs typeface="+mn-cs"/>
                            </a:rPr>
                            <a:t> </a:t>
                          </a:r>
                          <a:r>
                            <a:rPr lang="en-US" sz="1600" spc="300" dirty="0">
                              <a:solidFill>
                                <a:schemeClr val="tx1"/>
                              </a:solidFill>
                              <a:latin typeface="+mn-lt"/>
                              <a:cs typeface="Biome Light" panose="020B0303030204020804" pitchFamily="34" charset="0"/>
                            </a:rPr>
                            <a:t>)</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0.9488</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0.9458</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0.9213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0.9213</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125802"/>
                      </a:ext>
                    </a:extLst>
                  </a:tr>
                  <a:tr h="731520">
                    <a:tc>
                      <a:txBody>
                        <a:bodyPr/>
                        <a:lstStyle/>
                        <a:p>
                          <a:pPr algn="ctr"/>
                          <a:r>
                            <a:rPr lang="en-US" sz="1600" spc="300" dirty="0">
                              <a:solidFill>
                                <a:schemeClr val="tx1"/>
                              </a:solidFill>
                              <a:latin typeface="+mn-lt"/>
                              <a:cs typeface="Biome Light" panose="020B0303030204020804" pitchFamily="34" charset="0"/>
                            </a:rPr>
                            <a:t>MAE</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813.36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837.67</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1002.05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1002.05</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3338232"/>
                      </a:ext>
                    </a:extLst>
                  </a:tr>
                </a:tbl>
              </a:graphicData>
            </a:graphic>
          </p:graphicFrame>
        </mc:Fallback>
      </mc:AlternateContent>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48</a:t>
            </a:fld>
            <a:endParaRPr lang="en-US" dirty="0"/>
          </a:p>
        </p:txBody>
      </p:sp>
      <p:sp>
        <p:nvSpPr>
          <p:cNvPr id="3" name="Rectangle 2">
            <a:extLst>
              <a:ext uri="{FF2B5EF4-FFF2-40B4-BE49-F238E27FC236}">
                <a16:creationId xmlns:a16="http://schemas.microsoft.com/office/drawing/2014/main" id="{F3B5E3DA-CAA4-4533-87E9-D5FD9F32594F}"/>
              </a:ext>
            </a:extLst>
          </p:cNvPr>
          <p:cNvSpPr/>
          <p:nvPr/>
        </p:nvSpPr>
        <p:spPr>
          <a:xfrm>
            <a:off x="2777490" y="2161530"/>
            <a:ext cx="2194560" cy="4147109"/>
          </a:xfrm>
          <a:prstGeom prst="rect">
            <a:avLst/>
          </a:prstGeom>
          <a:noFill/>
          <a:ln w="57150">
            <a:solidFill>
              <a:srgbClr val="A53F52"/>
            </a:solid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7" name="Picture 6">
            <a:extLst>
              <a:ext uri="{FF2B5EF4-FFF2-40B4-BE49-F238E27FC236}">
                <a16:creationId xmlns:a16="http://schemas.microsoft.com/office/drawing/2014/main" id="{309D09D5-01C4-4C4E-A7A5-9F8CC4A5BCCC}"/>
              </a:ext>
            </a:extLst>
          </p:cNvPr>
          <p:cNvPicPr>
            <a:picLocks noChangeAspect="1"/>
          </p:cNvPicPr>
          <p:nvPr/>
        </p:nvPicPr>
        <p:blipFill>
          <a:blip r:embed="rId3"/>
          <a:stretch>
            <a:fillRect/>
          </a:stretch>
        </p:blipFill>
        <p:spPr>
          <a:xfrm>
            <a:off x="2786222" y="5219097"/>
            <a:ext cx="1957388" cy="1689576"/>
          </a:xfrm>
          <a:prstGeom prst="rect">
            <a:avLst/>
          </a:prstGeom>
        </p:spPr>
      </p:pic>
      <p:pic>
        <p:nvPicPr>
          <p:cNvPr id="9" name="Picture 8">
            <a:extLst>
              <a:ext uri="{FF2B5EF4-FFF2-40B4-BE49-F238E27FC236}">
                <a16:creationId xmlns:a16="http://schemas.microsoft.com/office/drawing/2014/main" id="{CB1775E6-3084-43E8-9367-E2F8666D57EB}"/>
              </a:ext>
            </a:extLst>
          </p:cNvPr>
          <p:cNvPicPr>
            <a:picLocks noChangeAspect="1"/>
          </p:cNvPicPr>
          <p:nvPr/>
        </p:nvPicPr>
        <p:blipFill>
          <a:blip r:embed="rId4"/>
          <a:stretch>
            <a:fillRect/>
          </a:stretch>
        </p:blipFill>
        <p:spPr>
          <a:xfrm>
            <a:off x="2595562" y="2224209"/>
            <a:ext cx="3357563" cy="1356257"/>
          </a:xfrm>
          <a:prstGeom prst="rect">
            <a:avLst/>
          </a:prstGeom>
        </p:spPr>
      </p:pic>
      <p:pic>
        <p:nvPicPr>
          <p:cNvPr id="11" name="Picture 10">
            <a:extLst>
              <a:ext uri="{FF2B5EF4-FFF2-40B4-BE49-F238E27FC236}">
                <a16:creationId xmlns:a16="http://schemas.microsoft.com/office/drawing/2014/main" id="{10F7B121-221D-4CB3-BF1E-F988D0B72601}"/>
              </a:ext>
            </a:extLst>
          </p:cNvPr>
          <p:cNvPicPr>
            <a:picLocks noChangeAspect="1"/>
          </p:cNvPicPr>
          <p:nvPr/>
        </p:nvPicPr>
        <p:blipFill>
          <a:blip r:embed="rId5"/>
          <a:stretch>
            <a:fillRect/>
          </a:stretch>
        </p:blipFill>
        <p:spPr>
          <a:xfrm>
            <a:off x="2595562" y="3696964"/>
            <a:ext cx="2724150" cy="967073"/>
          </a:xfrm>
          <a:prstGeom prst="rect">
            <a:avLst/>
          </a:prstGeom>
        </p:spPr>
      </p:pic>
      <p:pic>
        <p:nvPicPr>
          <p:cNvPr id="14" name="Picture 13">
            <a:extLst>
              <a:ext uri="{FF2B5EF4-FFF2-40B4-BE49-F238E27FC236}">
                <a16:creationId xmlns:a16="http://schemas.microsoft.com/office/drawing/2014/main" id="{EBB3ED99-55DB-4639-B2E1-0B675BA68BD3}"/>
              </a:ext>
            </a:extLst>
          </p:cNvPr>
          <p:cNvPicPr>
            <a:picLocks noChangeAspect="1"/>
          </p:cNvPicPr>
          <p:nvPr/>
        </p:nvPicPr>
        <p:blipFill>
          <a:blip r:embed="rId6"/>
          <a:stretch>
            <a:fillRect/>
          </a:stretch>
        </p:blipFill>
        <p:spPr>
          <a:xfrm>
            <a:off x="2595562" y="4780535"/>
            <a:ext cx="3867150" cy="534261"/>
          </a:xfrm>
          <a:prstGeom prst="rect">
            <a:avLst/>
          </a:prstGeom>
        </p:spPr>
      </p:pic>
    </p:spTree>
    <p:extLst>
      <p:ext uri="{BB962C8B-B14F-4D97-AF65-F5344CB8AC3E}">
        <p14:creationId xmlns:p14="http://schemas.microsoft.com/office/powerpoint/2010/main" val="259810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pPr algn="just"/>
            <a:r>
              <a:rPr lang="he-IL" dirty="0">
                <a:latin typeface="Tahoma" panose="020B0604030504040204" pitchFamily="34" charset="0"/>
                <a:ea typeface="Tahoma" panose="020B0604030504040204" pitchFamily="34" charset="0"/>
                <a:cs typeface="Tahoma" panose="020B0604030504040204" pitchFamily="34" charset="0"/>
              </a:rPr>
              <a:t>6.שיפור</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49</a:t>
            </a:fld>
            <a:endParaRPr lang="en-US" dirty="0"/>
          </a:p>
        </p:txBody>
      </p:sp>
    </p:spTree>
    <p:extLst>
      <p:ext uri="{BB962C8B-B14F-4D97-AF65-F5344CB8AC3E}">
        <p14:creationId xmlns:p14="http://schemas.microsoft.com/office/powerpoint/2010/main" val="111054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pPr algn="ctr"/>
            <a:r>
              <a:rPr lang="he-IL" sz="4400" dirty="0">
                <a:latin typeface="Segoe UI Semibold" panose="020B0702040204020203" pitchFamily="34" charset="0"/>
                <a:ea typeface="Tahoma" panose="020B0604030504040204" pitchFamily="34" charset="0"/>
                <a:cs typeface="Segoe UI Semibold" panose="020B0702040204020203" pitchFamily="34" charset="0"/>
              </a:rPr>
              <a:t>אג'נדה</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096000" y="2078875"/>
            <a:ext cx="5087620" cy="4066286"/>
          </a:xfrm>
        </p:spPr>
        <p:txBody>
          <a:bodyPr/>
          <a:lstStyle/>
          <a:p>
            <a:pPr marL="0" marR="0" algn="r" rtl="1">
              <a:lnSpc>
                <a:spcPct val="150000"/>
              </a:lnSpc>
              <a:spcBef>
                <a:spcPts val="0"/>
              </a:spcBef>
              <a:spcAft>
                <a:spcPts val="0"/>
              </a:spcAft>
            </a:pPr>
            <a:r>
              <a:rPr lang="he-IL" sz="1800" dirty="0">
                <a:effectLst/>
                <a:latin typeface="Calibri" panose="020F0502020204030204" pitchFamily="34" charset="0"/>
                <a:ea typeface="Times New Roman" panose="02020603050405020304" pitchFamily="18" charset="0"/>
                <a:cs typeface="Calibri Light" panose="020F0302020204030204" pitchFamily="34" charset="0"/>
              </a:rPr>
              <a:t>לקראת היציאה לשוק העבודה לאחר התואר, בחרנו לבחון את הגורמים המשפיעים על גובה השכר </a:t>
            </a:r>
            <a:r>
              <a:rPr lang="he-IL" dirty="0">
                <a:latin typeface="Calibri" panose="020F0502020204030204" pitchFamily="34" charset="0"/>
                <a:ea typeface="Times New Roman" panose="02020603050405020304" pitchFamily="18" charset="0"/>
                <a:cs typeface="Calibri Light" panose="020F0302020204030204" pitchFamily="34" charset="0"/>
              </a:rPr>
              <a:t>באחד התאגידים הגדולים והוותיקים בעולם המחשוב במשק</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a:t>
            </a:r>
            <a:r>
              <a:rPr lang="en-US" sz="1800" dirty="0">
                <a:effectLst/>
                <a:latin typeface="Calibri Light" panose="020F0302020204030204" pitchFamily="34" charset="0"/>
                <a:ea typeface="Times New Roman" panose="02020603050405020304" pitchFamily="18" charset="0"/>
                <a:cs typeface="Arial" panose="020B0604020202020204" pitchFamily="34" charset="0"/>
              </a:rPr>
              <a:t>IBM</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a:t>
            </a:r>
          </a:p>
          <a:p>
            <a:pPr marL="0" marR="0" algn="r" rtl="1">
              <a:lnSpc>
                <a:spcPct val="150000"/>
              </a:lnSpc>
              <a:spcBef>
                <a:spcPts val="0"/>
              </a:spcBef>
              <a:spcAft>
                <a:spcPts val="0"/>
              </a:spcAft>
            </a:pPr>
            <a:r>
              <a:rPr lang="he-IL" dirty="0">
                <a:latin typeface="Calibri" panose="020F0502020204030204" pitchFamily="34" charset="0"/>
                <a:ea typeface="Times New Roman" panose="02020603050405020304" pitchFamily="18" charset="0"/>
                <a:cs typeface="Calibri Light" panose="020F0302020204030204" pitchFamily="34" charset="0"/>
              </a:rPr>
              <a:t>מכיוון שבבוא מתמודד להתראיין למשרה מסויימת במקום עבודה, תנאי ההעסקה ככלל, והשכר בפרט, הם גורמים המשפיעים על האם יחתמו הצדדים על החוזה או לא.</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5</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4071937" y="2398840"/>
            <a:ext cx="440055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94519" y="767791"/>
            <a:ext cx="11002962" cy="1035609"/>
          </a:xfrm>
        </p:spPr>
        <p:txBody>
          <a:bodyPr>
            <a:normAutofit fontScale="90000"/>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שיפור – שקלול של התוצאות לכדי חיזוי אחד</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mc:AlternateContent xmlns:mc="http://schemas.openxmlformats.org/markup-compatibility/2006">
        <mc:Choice xmlns:a14="http://schemas.microsoft.com/office/drawing/2010/main" Requires="a14">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536384354"/>
                  </p:ext>
                </p:extLst>
              </p:nvPr>
            </p:nvGraphicFramePr>
            <p:xfrm>
              <a:off x="4071938" y="2398840"/>
              <a:ext cx="4400550" cy="3629433"/>
            </p:xfrm>
            <a:graphic>
              <a:graphicData uri="http://schemas.openxmlformats.org/drawingml/2006/table">
                <a:tbl>
                  <a:tblPr firstRow="1">
                    <a:tableStyleId>{F2DE63D5-997A-4646-A377-4702673A728D}</a:tableStyleId>
                  </a:tblPr>
                  <a:tblGrid>
                    <a:gridCol w="2200275">
                      <a:extLst>
                        <a:ext uri="{9D8B030D-6E8A-4147-A177-3AD203B41FA5}">
                          <a16:colId xmlns:a16="http://schemas.microsoft.com/office/drawing/2014/main" val="2481577866"/>
                        </a:ext>
                      </a:extLst>
                    </a:gridCol>
                    <a:gridCol w="2200275">
                      <a:extLst>
                        <a:ext uri="{9D8B030D-6E8A-4147-A177-3AD203B41FA5}">
                          <a16:colId xmlns:a16="http://schemas.microsoft.com/office/drawing/2014/main" val="2836427615"/>
                        </a:ext>
                      </a:extLst>
                    </a:gridCol>
                  </a:tblGrid>
                  <a:tr h="581433">
                    <a:tc>
                      <a:txBody>
                        <a:bodyPr/>
                        <a:lstStyle/>
                        <a:p>
                          <a:pPr algn="ctr"/>
                          <a:r>
                            <a:rPr lang="en-US" b="0" dirty="0">
                              <a:latin typeface="+mn-lt"/>
                              <a:cs typeface="Biome Light" panose="020B0303030204020804" pitchFamily="34" charset="0"/>
                            </a:rPr>
                            <a:t>Metric</a:t>
                          </a:r>
                        </a:p>
                      </a:txBody>
                      <a:tcPr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The Combination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420419"/>
                      </a:ext>
                    </a:extLst>
                  </a:tr>
                  <a:tr h="731520">
                    <a:tc>
                      <a:txBody>
                        <a:bodyPr/>
                        <a:lstStyle/>
                        <a:p>
                          <a:pPr algn="ctr"/>
                          <a:r>
                            <a:rPr lang="en-US" sz="1600" spc="300" dirty="0">
                              <a:solidFill>
                                <a:schemeClr val="tx1"/>
                              </a:solidFill>
                              <a:latin typeface="+mn-lt"/>
                              <a:cs typeface="Biome Light" panose="020B0303030204020804" pitchFamily="34" charset="0"/>
                            </a:rPr>
                            <a:t>RMSE</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1069.71</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83246291"/>
                      </a:ext>
                    </a:extLst>
                  </a:tr>
                  <a:tr h="731520">
                    <a:tc>
                      <a:txBody>
                        <a:bodyPr/>
                        <a:lstStyle/>
                        <a:p>
                          <a:pPr algn="l"/>
                          <a14:m>
                            <m:oMathPara xmlns:m="http://schemas.openxmlformats.org/officeDocument/2006/math">
                              <m:oMathParaPr>
                                <m:jc m:val="centerGroup"/>
                              </m:oMathParaPr>
                              <m:oMath xmlns:m="http://schemas.openxmlformats.org/officeDocument/2006/math">
                                <m:sSup>
                                  <m:sSupPr>
                                    <m:ctrlPr>
                                      <a:rPr lang="en-US" sz="1600" i="1" spc="300" smtClean="0">
                                        <a:solidFill>
                                          <a:schemeClr val="tx1"/>
                                        </a:solidFill>
                                        <a:latin typeface="Cambria Math" panose="02040503050406030204" pitchFamily="18" charset="0"/>
                                        <a:cs typeface="Biome Light" panose="020B0303030204020804" pitchFamily="34" charset="0"/>
                                      </a:rPr>
                                    </m:ctrlPr>
                                  </m:sSupPr>
                                  <m:e>
                                    <m:r>
                                      <a:rPr lang="en-US" sz="1600" b="0" i="1" spc="300" smtClean="0">
                                        <a:solidFill>
                                          <a:schemeClr val="tx1"/>
                                        </a:solidFill>
                                        <a:latin typeface="Cambria Math" panose="02040503050406030204" pitchFamily="18" charset="0"/>
                                        <a:cs typeface="Biome Light" panose="020B0303030204020804" pitchFamily="34" charset="0"/>
                                      </a:rPr>
                                      <m:t>𝑅</m:t>
                                    </m:r>
                                  </m:e>
                                  <m:sup>
                                    <m:r>
                                      <a:rPr lang="en-US" sz="1600" b="0" i="1" spc="300" smtClean="0">
                                        <a:solidFill>
                                          <a:schemeClr val="tx1"/>
                                        </a:solidFill>
                                        <a:latin typeface="Cambria Math" panose="02040503050406030204" pitchFamily="18" charset="0"/>
                                        <a:cs typeface="Biome Light" panose="020B0303030204020804" pitchFamily="34" charset="0"/>
                                      </a:rPr>
                                      <m:t>2</m:t>
                                    </m:r>
                                  </m:sup>
                                </m:sSup>
                              </m:oMath>
                            </m:oMathPara>
                          </a14:m>
                          <a:endParaRPr lang="en-US" sz="1600" spc="300" dirty="0">
                            <a:solidFill>
                              <a:schemeClr val="tx1"/>
                            </a:solidFill>
                            <a:latin typeface="+mn-lt"/>
                            <a:cs typeface="Biome Light" panose="020B0303030204020804" pitchFamily="34" charset="0"/>
                          </a:endParaRP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0.946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502607855"/>
                      </a:ext>
                    </a:extLst>
                  </a:tr>
                  <a:tr h="731520">
                    <a:tc>
                      <a:txBody>
                        <a:bodyPr/>
                        <a:lstStyle/>
                        <a:p>
                          <a:pPr algn="ctr"/>
                          <a:r>
                            <a:rPr lang="el-GR" sz="1800" b="0" i="0" kern="1200" dirty="0">
                              <a:solidFill>
                                <a:schemeClr val="tx1"/>
                              </a:solidFill>
                              <a:effectLst/>
                              <a:latin typeface="+mn-lt"/>
                              <a:ea typeface="+mn-ea"/>
                              <a:cs typeface="+mn-cs"/>
                            </a:rPr>
                            <a:t>η</a:t>
                          </a:r>
                          <a:r>
                            <a:rPr lang="el-GR" sz="1800" b="0" i="0" kern="1200" baseline="30000" dirty="0">
                              <a:solidFill>
                                <a:schemeClr val="tx1"/>
                              </a:solidFill>
                              <a:effectLst/>
                              <a:latin typeface="+mn-lt"/>
                              <a:ea typeface="+mn-ea"/>
                              <a:cs typeface="+mn-cs"/>
                            </a:rPr>
                            <a:t>2</a:t>
                          </a:r>
                          <a:endParaRPr lang="en-US" sz="1800" b="0" i="0" kern="1200" baseline="30000" dirty="0">
                            <a:solidFill>
                              <a:schemeClr val="tx1"/>
                            </a:solidFill>
                            <a:effectLst/>
                            <a:latin typeface="+mn-lt"/>
                            <a:ea typeface="+mn-ea"/>
                            <a:cs typeface="+mn-cs"/>
                          </a:endParaRPr>
                        </a:p>
                        <a:p>
                          <a:pPr algn="ctr"/>
                          <a:r>
                            <a:rPr lang="en-US" sz="1600" spc="300" dirty="0">
                              <a:solidFill>
                                <a:schemeClr val="tx1"/>
                              </a:solidFill>
                              <a:latin typeface="+mn-lt"/>
                              <a:cs typeface="Biome Light" panose="020B0303030204020804" pitchFamily="34" charset="0"/>
                            </a:rPr>
                            <a:t>(</a:t>
                          </a:r>
                          <a:r>
                            <a:rPr lang="en-US" sz="1600" b="0" i="0" kern="1200" dirty="0" err="1">
                              <a:solidFill>
                                <a:schemeClr val="tx1"/>
                              </a:solidFill>
                              <a:effectLst/>
                              <a:latin typeface="+mn-lt"/>
                              <a:ea typeface="+mn-ea"/>
                              <a:cs typeface="+mn-cs"/>
                            </a:rPr>
                            <a:t>explained_variance_score</a:t>
                          </a:r>
                          <a:r>
                            <a:rPr lang="en-US" sz="1600" b="0" i="0" kern="1200" dirty="0">
                              <a:solidFill>
                                <a:schemeClr val="tx1"/>
                              </a:solidFill>
                              <a:effectLst/>
                              <a:latin typeface="+mn-lt"/>
                              <a:ea typeface="+mn-ea"/>
                              <a:cs typeface="+mn-cs"/>
                            </a:rPr>
                            <a:t> </a:t>
                          </a:r>
                          <a:r>
                            <a:rPr lang="en-US" sz="1600" spc="300" dirty="0">
                              <a:solidFill>
                                <a:schemeClr val="tx1"/>
                              </a:solidFill>
                              <a:latin typeface="+mn-lt"/>
                              <a:cs typeface="Biome Light" panose="020B0303030204020804" pitchFamily="34" charset="0"/>
                            </a:rPr>
                            <a:t>)</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0.946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3538567"/>
                      </a:ext>
                    </a:extLst>
                  </a:tr>
                  <a:tr h="731520">
                    <a:tc>
                      <a:txBody>
                        <a:bodyPr/>
                        <a:lstStyle/>
                        <a:p>
                          <a:pPr algn="ctr"/>
                          <a:r>
                            <a:rPr lang="en-US" sz="1600" b="0" i="0" kern="1200" spc="300" dirty="0">
                              <a:solidFill>
                                <a:schemeClr val="tx1"/>
                              </a:solidFill>
                              <a:effectLst/>
                              <a:latin typeface="+mn-lt"/>
                              <a:ea typeface="+mn-ea"/>
                              <a:cs typeface="+mn-cs"/>
                            </a:rPr>
                            <a:t>MAE</a:t>
                          </a:r>
                          <a:endParaRPr lang="en-US" sz="1600" spc="300" dirty="0">
                            <a:solidFill>
                              <a:schemeClr val="tx1"/>
                            </a:solidFill>
                            <a:latin typeface="+mn-lt"/>
                            <a:cs typeface="Biome Light" panose="020B0303030204020804" pitchFamily="34" charset="0"/>
                          </a:endParaRP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812.61</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125802"/>
                      </a:ext>
                    </a:extLst>
                  </a:tr>
                </a:tbl>
              </a:graphicData>
            </a:graphic>
          </p:graphicFrame>
        </mc:Choice>
        <mc:Fallback>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536384354"/>
                  </p:ext>
                </p:extLst>
              </p:nvPr>
            </p:nvGraphicFramePr>
            <p:xfrm>
              <a:off x="4071938" y="2398840"/>
              <a:ext cx="4400550" cy="3629433"/>
            </p:xfrm>
            <a:graphic>
              <a:graphicData uri="http://schemas.openxmlformats.org/drawingml/2006/table">
                <a:tbl>
                  <a:tblPr firstRow="1">
                    <a:tableStyleId>{F2DE63D5-997A-4646-A377-4702673A728D}</a:tableStyleId>
                  </a:tblPr>
                  <a:tblGrid>
                    <a:gridCol w="2200275">
                      <a:extLst>
                        <a:ext uri="{9D8B030D-6E8A-4147-A177-3AD203B41FA5}">
                          <a16:colId xmlns:a16="http://schemas.microsoft.com/office/drawing/2014/main" val="2481577866"/>
                        </a:ext>
                      </a:extLst>
                    </a:gridCol>
                    <a:gridCol w="2200275">
                      <a:extLst>
                        <a:ext uri="{9D8B030D-6E8A-4147-A177-3AD203B41FA5}">
                          <a16:colId xmlns:a16="http://schemas.microsoft.com/office/drawing/2014/main" val="2836427615"/>
                        </a:ext>
                      </a:extLst>
                    </a:gridCol>
                  </a:tblGrid>
                  <a:tr h="581433">
                    <a:tc>
                      <a:txBody>
                        <a:bodyPr/>
                        <a:lstStyle/>
                        <a:p>
                          <a:pPr algn="ctr"/>
                          <a:r>
                            <a:rPr lang="en-US" b="0" dirty="0">
                              <a:latin typeface="+mn-lt"/>
                              <a:cs typeface="Biome Light" panose="020B0303030204020804" pitchFamily="34" charset="0"/>
                            </a:rPr>
                            <a:t>Metric</a:t>
                          </a:r>
                        </a:p>
                      </a:txBody>
                      <a:tcPr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mn-lt"/>
                              <a:cs typeface="Biome Light" panose="020B0303030204020804" pitchFamily="34" charset="0"/>
                            </a:rPr>
                            <a:t>The Combination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420419"/>
                      </a:ext>
                    </a:extLst>
                  </a:tr>
                  <a:tr h="731520">
                    <a:tc>
                      <a:txBody>
                        <a:bodyPr/>
                        <a:lstStyle/>
                        <a:p>
                          <a:pPr algn="ctr"/>
                          <a:r>
                            <a:rPr lang="en-US" sz="1600" spc="300" dirty="0">
                              <a:solidFill>
                                <a:schemeClr val="tx1"/>
                              </a:solidFill>
                              <a:latin typeface="+mn-lt"/>
                              <a:cs typeface="Biome Light" panose="020B0303030204020804" pitchFamily="34" charset="0"/>
                            </a:rPr>
                            <a:t>RMSE</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1069.71</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83246291"/>
                      </a:ext>
                    </a:extLst>
                  </a:tr>
                  <a:tr h="731520">
                    <a:tc>
                      <a:txBody>
                        <a:bodyPr/>
                        <a:lstStyle/>
                        <a:p>
                          <a:endParaRPr lang="en-US"/>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3"/>
                          <a:stretch>
                            <a:fillRect t="-180833" r="-100000" b="-217500"/>
                          </a:stretch>
                        </a:blipFill>
                      </a:tcPr>
                    </a:tc>
                    <a:tc>
                      <a:txBody>
                        <a:bodyPr/>
                        <a:lstStyle/>
                        <a:p>
                          <a:pPr algn="ctr"/>
                          <a:r>
                            <a:rPr lang="en-US" sz="1800" b="0" i="0" kern="1200" dirty="0">
                              <a:solidFill>
                                <a:schemeClr val="tx1"/>
                              </a:solidFill>
                              <a:effectLst/>
                              <a:latin typeface="+mn-lt"/>
                              <a:ea typeface="+mn-ea"/>
                              <a:cs typeface="+mn-cs"/>
                            </a:rPr>
                            <a:t>0.946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502607855"/>
                      </a:ext>
                    </a:extLst>
                  </a:tr>
                  <a:tr h="853440">
                    <a:tc>
                      <a:txBody>
                        <a:bodyPr/>
                        <a:lstStyle/>
                        <a:p>
                          <a:pPr algn="ctr"/>
                          <a:r>
                            <a:rPr lang="el-GR" sz="1800" b="0" i="0" kern="1200" dirty="0">
                              <a:solidFill>
                                <a:schemeClr val="tx1"/>
                              </a:solidFill>
                              <a:effectLst/>
                              <a:latin typeface="+mn-lt"/>
                              <a:ea typeface="+mn-ea"/>
                              <a:cs typeface="+mn-cs"/>
                            </a:rPr>
                            <a:t>η</a:t>
                          </a:r>
                          <a:r>
                            <a:rPr lang="el-GR" sz="1800" b="0" i="0" kern="1200" baseline="30000" dirty="0">
                              <a:solidFill>
                                <a:schemeClr val="tx1"/>
                              </a:solidFill>
                              <a:effectLst/>
                              <a:latin typeface="+mn-lt"/>
                              <a:ea typeface="+mn-ea"/>
                              <a:cs typeface="+mn-cs"/>
                            </a:rPr>
                            <a:t>2</a:t>
                          </a:r>
                          <a:endParaRPr lang="en-US" sz="1800" b="0" i="0" kern="1200" baseline="30000" dirty="0">
                            <a:solidFill>
                              <a:schemeClr val="tx1"/>
                            </a:solidFill>
                            <a:effectLst/>
                            <a:latin typeface="+mn-lt"/>
                            <a:ea typeface="+mn-ea"/>
                            <a:cs typeface="+mn-cs"/>
                          </a:endParaRPr>
                        </a:p>
                        <a:p>
                          <a:pPr algn="ctr"/>
                          <a:r>
                            <a:rPr lang="en-US" sz="1600" spc="300" dirty="0">
                              <a:solidFill>
                                <a:schemeClr val="tx1"/>
                              </a:solidFill>
                              <a:latin typeface="+mn-lt"/>
                              <a:cs typeface="Biome Light" panose="020B0303030204020804" pitchFamily="34" charset="0"/>
                            </a:rPr>
                            <a:t>(</a:t>
                          </a:r>
                          <a:r>
                            <a:rPr lang="en-US" sz="1600" b="0" i="0" kern="1200" dirty="0" err="1">
                              <a:solidFill>
                                <a:schemeClr val="tx1"/>
                              </a:solidFill>
                              <a:effectLst/>
                              <a:latin typeface="+mn-lt"/>
                              <a:ea typeface="+mn-ea"/>
                              <a:cs typeface="+mn-cs"/>
                            </a:rPr>
                            <a:t>explained_variance_score</a:t>
                          </a:r>
                          <a:r>
                            <a:rPr lang="en-US" sz="1600" b="0" i="0" kern="1200" dirty="0">
                              <a:solidFill>
                                <a:schemeClr val="tx1"/>
                              </a:solidFill>
                              <a:effectLst/>
                              <a:latin typeface="+mn-lt"/>
                              <a:ea typeface="+mn-ea"/>
                              <a:cs typeface="+mn-cs"/>
                            </a:rPr>
                            <a:t> </a:t>
                          </a:r>
                          <a:r>
                            <a:rPr lang="en-US" sz="1600" spc="300" dirty="0">
                              <a:solidFill>
                                <a:schemeClr val="tx1"/>
                              </a:solidFill>
                              <a:latin typeface="+mn-lt"/>
                              <a:cs typeface="Biome Light" panose="020B0303030204020804" pitchFamily="34" charset="0"/>
                            </a:rPr>
                            <a:t>)</a:t>
                          </a: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0.946</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23538567"/>
                      </a:ext>
                    </a:extLst>
                  </a:tr>
                  <a:tr h="731520">
                    <a:tc>
                      <a:txBody>
                        <a:bodyPr/>
                        <a:lstStyle/>
                        <a:p>
                          <a:pPr algn="ctr"/>
                          <a:r>
                            <a:rPr lang="en-US" sz="1600" b="0" i="0" kern="1200" spc="300" dirty="0">
                              <a:solidFill>
                                <a:schemeClr val="tx1"/>
                              </a:solidFill>
                              <a:effectLst/>
                              <a:latin typeface="+mn-lt"/>
                              <a:ea typeface="+mn-ea"/>
                              <a:cs typeface="+mn-cs"/>
                            </a:rPr>
                            <a:t>MAE</a:t>
                          </a:r>
                          <a:endParaRPr lang="en-US" sz="1600" spc="300" dirty="0">
                            <a:solidFill>
                              <a:schemeClr val="tx1"/>
                            </a:solidFill>
                            <a:latin typeface="+mn-lt"/>
                            <a:cs typeface="Biome Light" panose="020B0303030204020804" pitchFamily="34" charset="0"/>
                          </a:endParaRPr>
                        </a:p>
                      </a:txBody>
                      <a:tcPr marL="182880" anchor="ctr">
                        <a:lnL w="6350" cap="flat" cmpd="sng" algn="ctr">
                          <a:no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812.61</a:t>
                          </a:r>
                          <a:endParaRPr lang="en-US" sz="1400" dirty="0">
                            <a:solidFill>
                              <a:schemeClr val="tx1"/>
                            </a:solidFill>
                            <a:latin typeface="+mn-lt"/>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125802"/>
                      </a:ext>
                    </a:extLst>
                  </a:tr>
                </a:tbl>
              </a:graphicData>
            </a:graphic>
          </p:graphicFrame>
        </mc:Fallback>
      </mc:AlternateContent>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50</a:t>
            </a:fld>
            <a:endParaRPr lang="en-US" dirty="0"/>
          </a:p>
        </p:txBody>
      </p:sp>
      <p:pic>
        <p:nvPicPr>
          <p:cNvPr id="7" name="Picture 6">
            <a:extLst>
              <a:ext uri="{FF2B5EF4-FFF2-40B4-BE49-F238E27FC236}">
                <a16:creationId xmlns:a16="http://schemas.microsoft.com/office/drawing/2014/main" id="{0E83AB72-D992-40A8-979E-9E5015CC91EC}"/>
              </a:ext>
            </a:extLst>
          </p:cNvPr>
          <p:cNvPicPr>
            <a:picLocks noChangeAspect="1"/>
          </p:cNvPicPr>
          <p:nvPr/>
        </p:nvPicPr>
        <p:blipFill>
          <a:blip r:embed="rId4"/>
          <a:stretch>
            <a:fillRect/>
          </a:stretch>
        </p:blipFill>
        <p:spPr>
          <a:xfrm>
            <a:off x="378618" y="5600700"/>
            <a:ext cx="3190082" cy="937160"/>
          </a:xfrm>
          <a:prstGeom prst="rect">
            <a:avLst/>
          </a:prstGeom>
        </p:spPr>
      </p:pic>
    </p:spTree>
    <p:extLst>
      <p:ext uri="{BB962C8B-B14F-4D97-AF65-F5344CB8AC3E}">
        <p14:creationId xmlns:p14="http://schemas.microsoft.com/office/powerpoint/2010/main" val="2785315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he-IL" dirty="0">
                <a:latin typeface="Tahoma" panose="020B0604030504040204" pitchFamily="34" charset="0"/>
                <a:ea typeface="Tahoma" panose="020B0604030504040204" pitchFamily="34" charset="0"/>
                <a:cs typeface="Tahoma" panose="020B0604030504040204" pitchFamily="34" charset="0"/>
              </a:rPr>
              <a:t>דיון ומסקנות</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51</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חשיבה ביקורתית</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52</a:t>
            </a:fld>
            <a:endParaRPr lang="en-US" dirty="0"/>
          </a:p>
        </p:txBody>
      </p:sp>
      <p:sp>
        <p:nvSpPr>
          <p:cNvPr id="10" name="Text Placeholder 5">
            <a:extLst>
              <a:ext uri="{FF2B5EF4-FFF2-40B4-BE49-F238E27FC236}">
                <a16:creationId xmlns:a16="http://schemas.microsoft.com/office/drawing/2014/main" id="{D0316347-CB01-4CD9-B072-4242636E8179}"/>
              </a:ext>
            </a:extLst>
          </p:cNvPr>
          <p:cNvSpPr txBox="1">
            <a:spLocks noGrp="1"/>
          </p:cNvSpPr>
          <p:nvPr>
            <p:ph idx="1"/>
          </p:nvPr>
        </p:nvSpPr>
        <p:spPr>
          <a:xfrm>
            <a:off x="6096000" y="1660525"/>
            <a:ext cx="4646613" cy="458543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spcBef>
                <a:spcPts val="0"/>
              </a:spcBef>
            </a:pPr>
            <a:r>
              <a:rPr lang="he-IL" dirty="0">
                <a:latin typeface="Calibri" panose="020F0502020204030204" pitchFamily="34" charset="0"/>
                <a:cs typeface="Calibri Light" panose="020F0302020204030204" pitchFamily="34" charset="0"/>
              </a:rPr>
              <a:t>נדגמה פה חברה אחת בלבד ואנו מודעים לבעייתיות בכך, בתחום שבו יש תחרות רבה יש לקחת בחשבון גם את המתחרים (הגדולים והקטנים) על מנת לקבל תוצאות משקפות יותר.</a:t>
            </a:r>
            <a:endParaRPr lang="en-US" dirty="0">
              <a:latin typeface="Calibri" panose="020F0502020204030204" pitchFamily="34" charset="0"/>
              <a:cs typeface="Calibri Light" panose="020F0302020204030204" pitchFamily="34" charset="0"/>
            </a:endParaRPr>
          </a:p>
          <a:p>
            <a:pPr algn="r" rtl="1">
              <a:spcBef>
                <a:spcPts val="0"/>
              </a:spcBef>
            </a:pPr>
            <a:r>
              <a:rPr lang="he-IL" dirty="0">
                <a:latin typeface="Calibri" panose="020F0502020204030204" pitchFamily="34" charset="0"/>
                <a:cs typeface="Calibri Light" panose="020F0302020204030204" pitchFamily="34" charset="0"/>
              </a:rPr>
              <a:t>השכר בעולם ההיטק משתנה כל הזמן כתלות במקצועות הנדרשים בשוק וההתפתחחויות הטכנולוגיות וסט הנתונים שלנו עודכן לאחרונה ב2017, יש לדגום את הנתונים לאורך זמן כדי לקבל תמונה רחבה וכוללת.</a:t>
            </a:r>
            <a:endParaRPr lang="en-US" dirty="0">
              <a:latin typeface="Calibri" panose="020F0502020204030204" pitchFamily="34" charset="0"/>
              <a:cs typeface="Calibri Light" panose="020F0302020204030204" pitchFamily="34" charset="0"/>
            </a:endParaRPr>
          </a:p>
          <a:p>
            <a:pPr marL="0" indent="0" algn="r" rtl="1">
              <a:spcBef>
                <a:spcPts val="0"/>
              </a:spcBef>
              <a:buNone/>
            </a:pPr>
            <a:endParaRPr lang="en-US" sz="1800" dirty="0">
              <a:latin typeface="Calibri" panose="020F050202020403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3516891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0" y="3380002"/>
            <a:ext cx="12192000" cy="830649"/>
          </a:xfrm>
        </p:spPr>
        <p:txBody>
          <a:bodyPr>
            <a:normAutofit/>
          </a:bodyPr>
          <a:lstStyle/>
          <a:p>
            <a:r>
              <a:rPr lang="en-US" sz="4000" spc="300" dirty="0"/>
              <a:t>Any questions? </a:t>
            </a:r>
          </a:p>
        </p:txBody>
      </p:sp>
      <p:sp>
        <p:nvSpPr>
          <p:cNvPr id="25" name="Title 5">
            <a:extLst>
              <a:ext uri="{FF2B5EF4-FFF2-40B4-BE49-F238E27FC236}">
                <a16:creationId xmlns:a16="http://schemas.microsoft.com/office/drawing/2014/main" id="{21095D4A-AE0F-403F-84EC-894DAC9E3FA0}"/>
              </a:ext>
            </a:extLst>
          </p:cNvPr>
          <p:cNvSpPr>
            <a:spLocks noGrp="1"/>
          </p:cNvSpPr>
          <p:nvPr>
            <p:ph type="title" idx="4294967295"/>
          </p:nvPr>
        </p:nvSpPr>
        <p:spPr>
          <a:xfrm>
            <a:off x="0" y="1816701"/>
            <a:ext cx="12192000" cy="830649"/>
          </a:xfrm>
        </p:spPr>
        <p:txBody>
          <a:bodyPr>
            <a:normAutofit/>
          </a:bodyPr>
          <a:lstStyle/>
          <a:p>
            <a:r>
              <a:rPr lang="en-US" sz="4000" spc="300" dirty="0"/>
              <a:t>THANK YOU</a:t>
            </a:r>
          </a:p>
        </p:txBody>
      </p:sp>
    </p:spTree>
    <p:extLst>
      <p:ext uri="{BB962C8B-B14F-4D97-AF65-F5344CB8AC3E}">
        <p14:creationId xmlns:p14="http://schemas.microsoft.com/office/powerpoint/2010/main" val="3985247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אג'נדה - המשך</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096000" y="2078875"/>
            <a:ext cx="5087620" cy="4066286"/>
          </a:xfrm>
        </p:spPr>
        <p:txBody>
          <a:bodyPr/>
          <a:lstStyle/>
          <a:p>
            <a:pPr marL="0" marR="0" algn="r" rtl="1">
              <a:lnSpc>
                <a:spcPct val="150000"/>
              </a:lnSpc>
              <a:spcBef>
                <a:spcPts val="0"/>
              </a:spcBef>
              <a:spcAft>
                <a:spcPts val="0"/>
              </a:spcAft>
            </a:pPr>
            <a:r>
              <a:rPr lang="he-IL" sz="1800" dirty="0">
                <a:effectLst/>
                <a:latin typeface="Calibri" panose="020F0502020204030204" pitchFamily="34" charset="0"/>
                <a:ea typeface="Times New Roman" panose="02020603050405020304" pitchFamily="18" charset="0"/>
                <a:cs typeface="Calibri Light" panose="020F0302020204030204" pitchFamily="34" charset="0"/>
              </a:rPr>
              <a:t>גם אצל עובדים אשר כבר עובדים בתחום, נהוג שאחת לתקופה ישנן העלאות שכר</a:t>
            </a:r>
            <a:r>
              <a:rPr lang="he-IL" dirty="0">
                <a:latin typeface="Calibri" panose="020F0502020204030204" pitchFamily="34" charset="0"/>
                <a:ea typeface="Times New Roman" panose="02020603050405020304" pitchFamily="18" charset="0"/>
                <a:cs typeface="Calibri Light" panose="020F0302020204030204" pitchFamily="34" charset="0"/>
              </a:rPr>
              <a:t>.</a:t>
            </a:r>
          </a:p>
          <a:p>
            <a:pPr marL="0" marR="0" algn="r" rtl="1">
              <a:lnSpc>
                <a:spcPct val="150000"/>
              </a:lnSpc>
              <a:spcBef>
                <a:spcPts val="0"/>
              </a:spcBef>
              <a:spcAft>
                <a:spcPts val="0"/>
              </a:spcAft>
            </a:pPr>
            <a:endParaRPr lang="he-IL" dirty="0">
              <a:latin typeface="Calibri" panose="020F0502020204030204" pitchFamily="34" charset="0"/>
              <a:ea typeface="Times New Roman" panose="02020603050405020304" pitchFamily="18" charset="0"/>
              <a:cs typeface="Calibri Light" panose="020F0302020204030204" pitchFamily="34" charset="0"/>
            </a:endParaRPr>
          </a:p>
          <a:p>
            <a:pPr marL="0" marR="0" algn="r" rtl="1">
              <a:lnSpc>
                <a:spcPct val="150000"/>
              </a:lnSpc>
              <a:spcBef>
                <a:spcPts val="0"/>
              </a:spcBef>
              <a:spcAft>
                <a:spcPts val="0"/>
              </a:spcAft>
            </a:pPr>
            <a:r>
              <a:rPr lang="he-IL" dirty="0">
                <a:latin typeface="Calibri" panose="020F0502020204030204" pitchFamily="34" charset="0"/>
                <a:ea typeface="Times New Roman" panose="02020603050405020304" pitchFamily="18" charset="0"/>
                <a:cs typeface="Calibri Light" panose="020F0302020204030204" pitchFamily="34" charset="0"/>
              </a:rPr>
              <a:t>הבעיה העולה היא מה גובה השכר המקובל לתת לעובד או מועמד חדש, ולמה העובד או המועמד אמורים לצפות?</a:t>
            </a:r>
          </a:p>
          <a:p>
            <a:pPr marL="0" marR="0" algn="r" rtl="1">
              <a:lnSpc>
                <a:spcPct val="150000"/>
              </a:lnSpc>
              <a:spcBef>
                <a:spcPts val="0"/>
              </a:spcBef>
              <a:spcAft>
                <a:spcPts val="0"/>
              </a:spcAft>
            </a:pPr>
            <a:r>
              <a:rPr lang="he-IL" dirty="0">
                <a:latin typeface="Calibri" panose="020F0502020204030204" pitchFamily="34" charset="0"/>
                <a:ea typeface="Times New Roman" panose="02020603050405020304" pitchFamily="18" charset="0"/>
                <a:cs typeface="Calibri Light" panose="020F0302020204030204" pitchFamily="34" charset="0"/>
              </a:rPr>
              <a:t>  </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6</a:t>
            </a:fld>
            <a:endParaRPr lang="en-US" dirty="0"/>
          </a:p>
        </p:txBody>
      </p:sp>
    </p:spTree>
    <p:extLst>
      <p:ext uri="{BB962C8B-B14F-4D97-AF65-F5344CB8AC3E}">
        <p14:creationId xmlns:p14="http://schemas.microsoft.com/office/powerpoint/2010/main" val="3115732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normAutofit/>
          </a:bodyPr>
          <a:lstStyle/>
          <a:p>
            <a:pPr algn="ctr"/>
            <a:r>
              <a:rPr lang="he-IL" sz="4400" dirty="0">
                <a:latin typeface="Segoe UI Semibold" panose="020B0702040204020203" pitchFamily="34" charset="0"/>
                <a:ea typeface="Tahoma" panose="020B0604030504040204" pitchFamily="34" charset="0"/>
                <a:cs typeface="Segoe UI Semibold" panose="020B0702040204020203" pitchFamily="34" charset="0"/>
              </a:rPr>
              <a:t>הפתרונות העיקריים הקיימים היום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pic>
        <p:nvPicPr>
          <p:cNvPr id="14" name="Picture Placeholder 13" descr="person staring at blueprints on a wall">
            <a:extLst>
              <a:ext uri="{FF2B5EF4-FFF2-40B4-BE49-F238E27FC236}">
                <a16:creationId xmlns:a16="http://schemas.microsoft.com/office/drawing/2014/main" id="{0FFF32E4-AD91-40FC-9DF7-A3354578229E}"/>
              </a:ext>
            </a:extLst>
          </p:cNvPr>
          <p:cNvPicPr>
            <a:picLocks noGrp="1" noChangeAspect="1"/>
          </p:cNvPicPr>
          <p:nvPr>
            <p:ph type="pic" sz="quarter" idx="10"/>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4341" b="4341"/>
          <a:stretch>
            <a:fillRect/>
          </a:stretch>
        </p:blipFill>
        <p:spPr/>
      </p:pic>
      <p:pic>
        <p:nvPicPr>
          <p:cNvPr id="16" name="Picture Placeholder 15" descr="sticky notes on a clear dry erase board">
            <a:extLst>
              <a:ext uri="{FF2B5EF4-FFF2-40B4-BE49-F238E27FC236}">
                <a16:creationId xmlns:a16="http://schemas.microsoft.com/office/drawing/2014/main" id="{50D4325D-C08E-44CB-8E25-A519866BD2D3}"/>
              </a:ext>
            </a:extLst>
          </p:cNvPr>
          <p:cNvPicPr>
            <a:picLocks noGrp="1" noChangeAspect="1"/>
          </p:cNvPicPr>
          <p:nvPr>
            <p:ph type="pic" sz="quarter" idx="11"/>
          </p:nvPr>
        </p:nvPicPr>
        <p: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t="4341" b="4341"/>
          <a:stretch>
            <a:fillRect/>
          </a:stretch>
        </p:blipFill>
        <p:spPr/>
      </p:pic>
      <p:pic>
        <p:nvPicPr>
          <p:cNvPr id="19" name="Picture Placeholder 18" descr="group of people at a conference table">
            <a:extLst>
              <a:ext uri="{FF2B5EF4-FFF2-40B4-BE49-F238E27FC236}">
                <a16:creationId xmlns:a16="http://schemas.microsoft.com/office/drawing/2014/main" id="{FB89929D-9F1B-48CA-B694-B0344FFC9F65}"/>
              </a:ext>
            </a:extLst>
          </p:cNvPr>
          <p:cNvPicPr>
            <a:picLocks noGrp="1" noChangeAspect="1"/>
          </p:cNvPicPr>
          <p:nvPr>
            <p:ph type="pic" sz="quarter" idx="12"/>
          </p:nvPr>
        </p:nvPicPr>
        <p:blipFill>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4341" b="4341"/>
          <a:stretch>
            <a:fillRect/>
          </a:stretch>
        </p:blipFill>
        <p:spPr/>
      </p:pic>
      <p:sp>
        <p:nvSpPr>
          <p:cNvPr id="6" name="Text Placeholder 5">
            <a:extLst>
              <a:ext uri="{FF2B5EF4-FFF2-40B4-BE49-F238E27FC236}">
                <a16:creationId xmlns:a16="http://schemas.microsoft.com/office/drawing/2014/main" id="{E4A248D7-680E-4181-9558-ED00D7CEAD68}"/>
              </a:ext>
            </a:extLst>
          </p:cNvPr>
          <p:cNvSpPr>
            <a:spLocks noGrp="1"/>
          </p:cNvSpPr>
          <p:nvPr>
            <p:ph type="body" sz="quarter" idx="13"/>
          </p:nvPr>
        </p:nvSpPr>
        <p:spPr>
          <a:xfrm>
            <a:off x="960121" y="3669506"/>
            <a:ext cx="3108326" cy="587862"/>
          </a:xfrm>
        </p:spPr>
        <p:txBody>
          <a:bodyPr>
            <a:normAutofit/>
          </a:bodyPr>
          <a:lstStyle/>
          <a:p>
            <a:pPr marL="0" indent="0" algn="ctr">
              <a:lnSpc>
                <a:spcPct val="100000"/>
              </a:lnSpc>
              <a:spcBef>
                <a:spcPts val="0"/>
              </a:spcBef>
              <a:buNone/>
              <a:defRPr/>
            </a:pPr>
            <a:r>
              <a:rPr lang="he-IL" spc="300" dirty="0"/>
              <a:t>רשתות חברתיות </a:t>
            </a:r>
            <a:endParaRPr lang="en-US" spc="300" dirty="0"/>
          </a:p>
          <a:p>
            <a:pPr marL="0" indent="0">
              <a:lnSpc>
                <a:spcPct val="100000"/>
              </a:lnSpc>
              <a:spcBef>
                <a:spcPts val="0"/>
              </a:spcBef>
              <a:buNone/>
              <a:defRPr/>
            </a:pPr>
            <a:endParaRPr lang="en-US" spc="300" dirty="0"/>
          </a:p>
          <a:p>
            <a:endParaRPr lang="en-US" dirty="0"/>
          </a:p>
        </p:txBody>
      </p:sp>
      <p:sp>
        <p:nvSpPr>
          <p:cNvPr id="12" name="Content Placeholder 24">
            <a:extLst>
              <a:ext uri="{FF2B5EF4-FFF2-40B4-BE49-F238E27FC236}">
                <a16:creationId xmlns:a16="http://schemas.microsoft.com/office/drawing/2014/main" id="{3DD3B9ED-231E-423D-B8D7-6DE1C249CA4E}"/>
              </a:ext>
            </a:extLst>
          </p:cNvPr>
          <p:cNvSpPr txBox="1">
            <a:spLocks/>
          </p:cNvSpPr>
          <p:nvPr/>
        </p:nvSpPr>
        <p:spPr>
          <a:xfrm>
            <a:off x="4541520" y="3670301"/>
            <a:ext cx="3108960" cy="85253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defRPr/>
            </a:pPr>
            <a:r>
              <a:rPr lang="he-IL" sz="2400" spc="300" dirty="0"/>
              <a:t>חיפוש במנועי החיפוש</a:t>
            </a:r>
            <a:endParaRPr lang="en-US" sz="2400" spc="300" dirty="0"/>
          </a:p>
          <a:p>
            <a:endParaRPr lang="en-US" dirty="0"/>
          </a:p>
        </p:txBody>
      </p:sp>
      <p:sp>
        <p:nvSpPr>
          <p:cNvPr id="13" name="Content Placeholder 25">
            <a:extLst>
              <a:ext uri="{FF2B5EF4-FFF2-40B4-BE49-F238E27FC236}">
                <a16:creationId xmlns:a16="http://schemas.microsoft.com/office/drawing/2014/main" id="{184497C2-C5BB-4C07-AF14-B5D10275FC68}"/>
              </a:ext>
            </a:extLst>
          </p:cNvPr>
          <p:cNvSpPr txBox="1">
            <a:spLocks/>
          </p:cNvSpPr>
          <p:nvPr/>
        </p:nvSpPr>
        <p:spPr>
          <a:xfrm>
            <a:off x="8122920" y="3670302"/>
            <a:ext cx="3108960" cy="8525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Tx/>
              <a:buNone/>
              <a:defRPr/>
            </a:pPr>
            <a:r>
              <a:rPr lang="he-IL" sz="2400" spc="300" dirty="0"/>
              <a:t>השוואה עם חברים במשרות דומות </a:t>
            </a:r>
            <a:endParaRPr lang="en-US" sz="2400" spc="300" dirty="0"/>
          </a:p>
        </p:txBody>
      </p:sp>
      <p:sp>
        <p:nvSpPr>
          <p:cNvPr id="21" name="Slide Number Placeholder 20">
            <a:extLst>
              <a:ext uri="{FF2B5EF4-FFF2-40B4-BE49-F238E27FC236}">
                <a16:creationId xmlns:a16="http://schemas.microsoft.com/office/drawing/2014/main" id="{27B9B9E1-D2EC-4B8B-BC3C-67231FDDCC79}"/>
              </a:ext>
            </a:extLst>
          </p:cNvPr>
          <p:cNvSpPr>
            <a:spLocks noGrp="1"/>
          </p:cNvSpPr>
          <p:nvPr>
            <p:ph type="sldNum" sz="quarter" idx="16"/>
          </p:nvPr>
        </p:nvSpPr>
        <p:spPr/>
        <p:txBody>
          <a:bodyPr/>
          <a:lstStyle/>
          <a:p>
            <a:fld id="{8C2E478F-E849-4A8C-AF1F-CBCC78A7CBFA}" type="slidenum">
              <a:rPr lang="en-US" smtClean="0"/>
              <a:t>7</a:t>
            </a:fld>
            <a:endParaRPr lang="en-US" dirty="0"/>
          </a:p>
        </p:txBody>
      </p:sp>
      <p:pic>
        <p:nvPicPr>
          <p:cNvPr id="4" name="Picture 3">
            <a:extLst>
              <a:ext uri="{FF2B5EF4-FFF2-40B4-BE49-F238E27FC236}">
                <a16:creationId xmlns:a16="http://schemas.microsoft.com/office/drawing/2014/main" id="{86EED9CA-0802-4EA1-A385-857C46D6373B}"/>
              </a:ext>
            </a:extLst>
          </p:cNvPr>
          <p:cNvPicPr>
            <a:picLocks noChangeAspect="1"/>
          </p:cNvPicPr>
          <p:nvPr/>
        </p:nvPicPr>
        <p:blipFill>
          <a:blip r:embed="rId9"/>
          <a:stretch>
            <a:fillRect/>
          </a:stretch>
        </p:blipFill>
        <p:spPr>
          <a:xfrm>
            <a:off x="5122277" y="4471996"/>
            <a:ext cx="2383930" cy="2335161"/>
          </a:xfrm>
          <a:prstGeom prst="rect">
            <a:avLst/>
          </a:prstGeom>
        </p:spPr>
      </p:pic>
      <p:pic>
        <p:nvPicPr>
          <p:cNvPr id="7" name="Picture 6">
            <a:extLst>
              <a:ext uri="{FF2B5EF4-FFF2-40B4-BE49-F238E27FC236}">
                <a16:creationId xmlns:a16="http://schemas.microsoft.com/office/drawing/2014/main" id="{B9372C71-F945-49B3-AD71-2F40539BFDCF}"/>
              </a:ext>
            </a:extLst>
          </p:cNvPr>
          <p:cNvPicPr>
            <a:picLocks noChangeAspect="1"/>
          </p:cNvPicPr>
          <p:nvPr/>
        </p:nvPicPr>
        <p:blipFill>
          <a:blip r:embed="rId10"/>
          <a:stretch>
            <a:fillRect/>
          </a:stretch>
        </p:blipFill>
        <p:spPr>
          <a:xfrm>
            <a:off x="437615" y="4106403"/>
            <a:ext cx="2468646" cy="1623219"/>
          </a:xfrm>
          <a:prstGeom prst="rect">
            <a:avLst/>
          </a:prstGeom>
        </p:spPr>
      </p:pic>
      <p:pic>
        <p:nvPicPr>
          <p:cNvPr id="9" name="Picture 8">
            <a:extLst>
              <a:ext uri="{FF2B5EF4-FFF2-40B4-BE49-F238E27FC236}">
                <a16:creationId xmlns:a16="http://schemas.microsoft.com/office/drawing/2014/main" id="{79574AAA-4E29-4BE9-BF8A-6D92D7ADAE93}"/>
              </a:ext>
            </a:extLst>
          </p:cNvPr>
          <p:cNvPicPr>
            <a:picLocks noChangeAspect="1"/>
          </p:cNvPicPr>
          <p:nvPr/>
        </p:nvPicPr>
        <p:blipFill>
          <a:blip r:embed="rId11"/>
          <a:stretch>
            <a:fillRect/>
          </a:stretch>
        </p:blipFill>
        <p:spPr>
          <a:xfrm>
            <a:off x="1440316" y="4513370"/>
            <a:ext cx="2628131" cy="1441233"/>
          </a:xfrm>
          <a:prstGeom prst="rect">
            <a:avLst/>
          </a:prstGeom>
        </p:spPr>
      </p:pic>
      <p:pic>
        <p:nvPicPr>
          <p:cNvPr id="11" name="Picture 10">
            <a:extLst>
              <a:ext uri="{FF2B5EF4-FFF2-40B4-BE49-F238E27FC236}">
                <a16:creationId xmlns:a16="http://schemas.microsoft.com/office/drawing/2014/main" id="{542A4F60-CE9B-4A31-B4ED-C3BF8A04216B}"/>
              </a:ext>
            </a:extLst>
          </p:cNvPr>
          <p:cNvPicPr>
            <a:picLocks noChangeAspect="1"/>
          </p:cNvPicPr>
          <p:nvPr/>
        </p:nvPicPr>
        <p:blipFill>
          <a:blip r:embed="rId12"/>
          <a:stretch>
            <a:fillRect/>
          </a:stretch>
        </p:blipFill>
        <p:spPr>
          <a:xfrm>
            <a:off x="499165" y="5226026"/>
            <a:ext cx="3055696" cy="1223168"/>
          </a:xfrm>
          <a:prstGeom prst="rect">
            <a:avLst/>
          </a:prstGeom>
        </p:spPr>
      </p:pic>
      <p:pic>
        <p:nvPicPr>
          <p:cNvPr id="17" name="Picture 16" descr="A screenshot of a computer&#10;&#10;Description automatically generated with medium confidence">
            <a:extLst>
              <a:ext uri="{FF2B5EF4-FFF2-40B4-BE49-F238E27FC236}">
                <a16:creationId xmlns:a16="http://schemas.microsoft.com/office/drawing/2014/main" id="{AAF93CB5-48E4-4BDC-AC80-2D6599329324}"/>
              </a:ext>
            </a:extLst>
          </p:cNvPr>
          <p:cNvPicPr>
            <a:picLocks noChangeAspect="1"/>
          </p:cNvPicPr>
          <p:nvPr/>
        </p:nvPicPr>
        <p:blipFill rotWithShape="1">
          <a:blip r:embed="rId13"/>
          <a:srcRect l="-1" r="-2413" b="43274"/>
          <a:stretch/>
        </p:blipFill>
        <p:spPr>
          <a:xfrm>
            <a:off x="8775476" y="4540822"/>
            <a:ext cx="1793070" cy="2150115"/>
          </a:xfrm>
          <a:prstGeom prst="rect">
            <a:avLst/>
          </a:prstGeom>
        </p:spPr>
      </p:pic>
    </p:spTree>
    <p:extLst>
      <p:ext uri="{BB962C8B-B14F-4D97-AF65-F5344CB8AC3E}">
        <p14:creationId xmlns:p14="http://schemas.microsoft.com/office/powerpoint/2010/main" val="71496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63045" y="2262871"/>
            <a:ext cx="5684405" cy="1661297"/>
          </a:xfrm>
        </p:spPr>
        <p:txBody>
          <a:bodyPr>
            <a:normAutofit fontScale="90000"/>
          </a:bodyPr>
          <a:lstStyle/>
          <a:p>
            <a:pPr algn="just"/>
            <a:r>
              <a:rPr lang="he-IL" dirty="0">
                <a:latin typeface="Tahoma" panose="020B0604030504040204" pitchFamily="34" charset="0"/>
                <a:ea typeface="Tahoma" panose="020B0604030504040204" pitchFamily="34" charset="0"/>
                <a:cs typeface="Tahoma" panose="020B0604030504040204" pitchFamily="34" charset="0"/>
              </a:rPr>
              <a:t>2.הבנת הנתונים</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1" name="Freeform: Shape 2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BA988E85-4F7D-474C-BD5A-255DF90F75E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9</a:t>
            </a:fld>
            <a:endParaRPr lang="en-US"/>
          </a:p>
        </p:txBody>
      </p:sp>
      <p:sp>
        <p:nvSpPr>
          <p:cNvPr id="34" name="Block Arc 33">
            <a:extLst>
              <a:ext uri="{FF2B5EF4-FFF2-40B4-BE49-F238E27FC236}">
                <a16:creationId xmlns:a16="http://schemas.microsoft.com/office/drawing/2014/main" id="{D9A376AD-5EA2-450A-B034-23621E038D19}"/>
              </a:ext>
            </a:extLst>
          </p:cNvPr>
          <p:cNvSpPr/>
          <p:nvPr/>
        </p:nvSpPr>
        <p:spPr>
          <a:xfrm>
            <a:off x="11062929" y="507901"/>
            <a:ext cx="7293488" cy="7293488"/>
          </a:xfrm>
          <a:prstGeom prst="blockArc">
            <a:avLst>
              <a:gd name="adj1" fmla="val 8100000"/>
              <a:gd name="adj2" fmla="val 13500000"/>
              <a:gd name="adj3" fmla="val 296"/>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5" name="Freeform: Shape 34">
            <a:extLst>
              <a:ext uri="{FF2B5EF4-FFF2-40B4-BE49-F238E27FC236}">
                <a16:creationId xmlns:a16="http://schemas.microsoft.com/office/drawing/2014/main" id="{0CDD1C65-62C6-4FDE-8B40-D5528D174AC1}"/>
              </a:ext>
            </a:extLst>
          </p:cNvPr>
          <p:cNvSpPr/>
          <p:nvPr/>
        </p:nvSpPr>
        <p:spPr>
          <a:xfrm>
            <a:off x="4178019" y="1861898"/>
            <a:ext cx="7440913" cy="833607"/>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2300" kern="1200" dirty="0"/>
              <a:t>איסוף הנתונים</a:t>
            </a:r>
            <a:endParaRPr lang="en-US" sz="2300" kern="1200" dirty="0"/>
          </a:p>
          <a:p>
            <a:pPr marL="171450" lvl="1" indent="-171450" algn="r" defTabSz="800100" rtl="1">
              <a:lnSpc>
                <a:spcPct val="90000"/>
              </a:lnSpc>
              <a:spcBef>
                <a:spcPct val="0"/>
              </a:spcBef>
              <a:spcAft>
                <a:spcPct val="15000"/>
              </a:spcAft>
              <a:buChar char="•"/>
            </a:pPr>
            <a:r>
              <a:rPr lang="he-IL" sz="1800" kern="1200" dirty="0"/>
              <a:t>אתר קאגל</a:t>
            </a:r>
            <a:endParaRPr lang="en-US" sz="1800" kern="1200" dirty="0"/>
          </a:p>
        </p:txBody>
      </p:sp>
      <p:sp>
        <p:nvSpPr>
          <p:cNvPr id="36" name="Oval 35">
            <a:extLst>
              <a:ext uri="{FF2B5EF4-FFF2-40B4-BE49-F238E27FC236}">
                <a16:creationId xmlns:a16="http://schemas.microsoft.com/office/drawing/2014/main" id="{44D98235-175B-4D0F-9CF2-8519A416D4D1}"/>
              </a:ext>
            </a:extLst>
          </p:cNvPr>
          <p:cNvSpPr/>
          <p:nvPr/>
        </p:nvSpPr>
        <p:spPr>
          <a:xfrm>
            <a:off x="11097927" y="1757697"/>
            <a:ext cx="1042009" cy="1042009"/>
          </a:xfrm>
          <a:prstGeom prst="ellipse">
            <a:avLst/>
          </a:prstGeom>
          <a:blipFill rotWithShape="0">
            <a:blip r:embed="rId2"/>
            <a:srcRect/>
            <a:stretch>
              <a:fillRect t="-15000" b="-15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7" name="Freeform: Shape 36">
            <a:extLst>
              <a:ext uri="{FF2B5EF4-FFF2-40B4-BE49-F238E27FC236}">
                <a16:creationId xmlns:a16="http://schemas.microsoft.com/office/drawing/2014/main" id="{CD366633-12A4-45E0-AB45-DB16596AFD8D}"/>
              </a:ext>
            </a:extLst>
          </p:cNvPr>
          <p:cNvSpPr/>
          <p:nvPr/>
        </p:nvSpPr>
        <p:spPr>
          <a:xfrm>
            <a:off x="4178019" y="3112526"/>
            <a:ext cx="6962986" cy="833607"/>
          </a:xfrm>
          <a:custGeom>
            <a:avLst/>
            <a:gdLst>
              <a:gd name="connsiteX0" fmla="*/ 0 w 6962986"/>
              <a:gd name="connsiteY0" fmla="*/ 0 h 833607"/>
              <a:gd name="connsiteX1" fmla="*/ 6962986 w 6962986"/>
              <a:gd name="connsiteY1" fmla="*/ 0 h 833607"/>
              <a:gd name="connsiteX2" fmla="*/ 6962986 w 6962986"/>
              <a:gd name="connsiteY2" fmla="*/ 833607 h 833607"/>
              <a:gd name="connsiteX3" fmla="*/ 0 w 6962986"/>
              <a:gd name="connsiteY3" fmla="*/ 833607 h 833607"/>
              <a:gd name="connsiteX4" fmla="*/ 0 w 696298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986" h="833607">
                <a:moveTo>
                  <a:pt x="0" y="0"/>
                </a:moveTo>
                <a:lnTo>
                  <a:pt x="6962986" y="0"/>
                </a:lnTo>
                <a:lnTo>
                  <a:pt x="6962986"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2300" kern="1200" dirty="0"/>
              <a:t>תיאור </a:t>
            </a:r>
            <a:r>
              <a:rPr lang="he-IL" sz="2300" dirty="0"/>
              <a:t>הנתונים</a:t>
            </a:r>
            <a:endParaRPr lang="en-US" sz="2300" kern="1200" dirty="0"/>
          </a:p>
          <a:p>
            <a:pPr marL="171450" lvl="1" indent="-171450" algn="r" defTabSz="800100" rtl="1">
              <a:lnSpc>
                <a:spcPct val="90000"/>
              </a:lnSpc>
              <a:spcBef>
                <a:spcPct val="0"/>
              </a:spcBef>
              <a:spcAft>
                <a:spcPct val="15000"/>
              </a:spcAft>
              <a:buChar char="•"/>
            </a:pPr>
            <a:r>
              <a:rPr lang="he-IL" sz="1800" kern="1200" dirty="0"/>
              <a:t>סטטיסטיקה תיאורית של המשתנים </a:t>
            </a:r>
            <a:endParaRPr lang="en-US" sz="1800" kern="1200" dirty="0"/>
          </a:p>
        </p:txBody>
      </p:sp>
      <p:sp>
        <p:nvSpPr>
          <p:cNvPr id="38" name="Oval 37">
            <a:extLst>
              <a:ext uri="{FF2B5EF4-FFF2-40B4-BE49-F238E27FC236}">
                <a16:creationId xmlns:a16="http://schemas.microsoft.com/office/drawing/2014/main" id="{B018EC8E-7F46-4F1D-84CF-04918265CA7E}"/>
              </a:ext>
            </a:extLst>
          </p:cNvPr>
          <p:cNvSpPr/>
          <p:nvPr/>
        </p:nvSpPr>
        <p:spPr>
          <a:xfrm>
            <a:off x="10620000" y="3008325"/>
            <a:ext cx="1042009" cy="1042009"/>
          </a:xfrm>
          <a:prstGeom prst="ellipse">
            <a:avLst/>
          </a:prstGeom>
          <a:blipFill rotWithShape="0">
            <a:blip r:embed="rId3"/>
            <a:srcRect/>
            <a:stretch>
              <a:fillRect l="-32000" r="-32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extLst>
              <a:ext uri="{FF2B5EF4-FFF2-40B4-BE49-F238E27FC236}">
                <a16:creationId xmlns:a16="http://schemas.microsoft.com/office/drawing/2014/main" id="{A92E86DA-BD42-4C84-A645-BDD6D03588DD}"/>
              </a:ext>
            </a:extLst>
          </p:cNvPr>
          <p:cNvSpPr/>
          <p:nvPr/>
        </p:nvSpPr>
        <p:spPr>
          <a:xfrm>
            <a:off x="4178019" y="4363154"/>
            <a:ext cx="6962986" cy="833607"/>
          </a:xfrm>
          <a:custGeom>
            <a:avLst/>
            <a:gdLst>
              <a:gd name="connsiteX0" fmla="*/ 0 w 6962986"/>
              <a:gd name="connsiteY0" fmla="*/ 0 h 833607"/>
              <a:gd name="connsiteX1" fmla="*/ 6962986 w 6962986"/>
              <a:gd name="connsiteY1" fmla="*/ 0 h 833607"/>
              <a:gd name="connsiteX2" fmla="*/ 6962986 w 6962986"/>
              <a:gd name="connsiteY2" fmla="*/ 833607 h 833607"/>
              <a:gd name="connsiteX3" fmla="*/ 0 w 6962986"/>
              <a:gd name="connsiteY3" fmla="*/ 833607 h 833607"/>
              <a:gd name="connsiteX4" fmla="*/ 0 w 6962986"/>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986" h="833607">
                <a:moveTo>
                  <a:pt x="0" y="0"/>
                </a:moveTo>
                <a:lnTo>
                  <a:pt x="6962986" y="0"/>
                </a:lnTo>
                <a:lnTo>
                  <a:pt x="6962986"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2300" kern="1200" dirty="0"/>
              <a:t>חקר הנתונים</a:t>
            </a:r>
          </a:p>
          <a:p>
            <a:pPr marL="171450" lvl="1" indent="-171450" algn="r" defTabSz="800100" rtl="1">
              <a:lnSpc>
                <a:spcPct val="90000"/>
              </a:lnSpc>
              <a:spcBef>
                <a:spcPct val="0"/>
              </a:spcBef>
              <a:spcAft>
                <a:spcPct val="15000"/>
              </a:spcAft>
              <a:buChar char="•"/>
            </a:pPr>
            <a:r>
              <a:rPr lang="he-IL" dirty="0"/>
              <a:t>בדיקת יחסים בין המשתנים ובינם לבין משתנה המטרה</a:t>
            </a:r>
            <a:endParaRPr lang="en-US" sz="1800" kern="1200" dirty="0"/>
          </a:p>
        </p:txBody>
      </p:sp>
      <p:sp>
        <p:nvSpPr>
          <p:cNvPr id="40" name="Oval 39">
            <a:extLst>
              <a:ext uri="{FF2B5EF4-FFF2-40B4-BE49-F238E27FC236}">
                <a16:creationId xmlns:a16="http://schemas.microsoft.com/office/drawing/2014/main" id="{20A02F0E-7D5F-432B-8F41-CF7C1E77384D}"/>
              </a:ext>
            </a:extLst>
          </p:cNvPr>
          <p:cNvSpPr/>
          <p:nvPr/>
        </p:nvSpPr>
        <p:spPr>
          <a:xfrm>
            <a:off x="10620000" y="4258953"/>
            <a:ext cx="1042009" cy="1042009"/>
          </a:xfrm>
          <a:prstGeom prst="ellipse">
            <a:avLst/>
          </a:prstGeom>
          <a:blipFill rotWithShape="0">
            <a:blip r:embed="rId4"/>
            <a:srcRect/>
            <a:stretch>
              <a:fillRect l="-14000" r="-14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41" name="Freeform: Shape 40">
            <a:extLst>
              <a:ext uri="{FF2B5EF4-FFF2-40B4-BE49-F238E27FC236}">
                <a16:creationId xmlns:a16="http://schemas.microsoft.com/office/drawing/2014/main" id="{764543E6-051B-42E4-8091-7A3D7C612CEE}"/>
              </a:ext>
            </a:extLst>
          </p:cNvPr>
          <p:cNvSpPr/>
          <p:nvPr/>
        </p:nvSpPr>
        <p:spPr>
          <a:xfrm>
            <a:off x="4178019" y="5613783"/>
            <a:ext cx="7440913" cy="833607"/>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661676" bIns="58420" numCol="1" spcCol="1270" anchor="t" anchorCtr="0">
            <a:noAutofit/>
          </a:bodyPr>
          <a:lstStyle/>
          <a:p>
            <a:pPr marL="0" lvl="0" indent="0" algn="r" defTabSz="1022350">
              <a:lnSpc>
                <a:spcPct val="90000"/>
              </a:lnSpc>
              <a:spcBef>
                <a:spcPct val="0"/>
              </a:spcBef>
              <a:spcAft>
                <a:spcPct val="35000"/>
              </a:spcAft>
              <a:buNone/>
            </a:pPr>
            <a:r>
              <a:rPr lang="he-IL" sz="2300" kern="1200" dirty="0"/>
              <a:t>איכות הנתונים</a:t>
            </a:r>
            <a:endParaRPr lang="en-US" sz="2300" kern="1200" dirty="0"/>
          </a:p>
          <a:p>
            <a:pPr marL="171450" lvl="1" indent="-171450" algn="r" defTabSz="800100" rtl="1">
              <a:lnSpc>
                <a:spcPct val="90000"/>
              </a:lnSpc>
              <a:spcBef>
                <a:spcPct val="0"/>
              </a:spcBef>
              <a:spcAft>
                <a:spcPct val="15000"/>
              </a:spcAft>
              <a:buChar char="•"/>
            </a:pPr>
            <a:r>
              <a:rPr lang="he-IL" dirty="0"/>
              <a:t>בדיקת חוסרים וטיב הנתונים</a:t>
            </a:r>
            <a:endParaRPr lang="en-US" sz="1800" kern="1200" dirty="0"/>
          </a:p>
        </p:txBody>
      </p:sp>
      <p:sp>
        <p:nvSpPr>
          <p:cNvPr id="42" name="Oval 41">
            <a:extLst>
              <a:ext uri="{FF2B5EF4-FFF2-40B4-BE49-F238E27FC236}">
                <a16:creationId xmlns:a16="http://schemas.microsoft.com/office/drawing/2014/main" id="{7164931A-8C29-4524-B6BA-51BBADE77D65}"/>
              </a:ext>
            </a:extLst>
          </p:cNvPr>
          <p:cNvSpPr/>
          <p:nvPr/>
        </p:nvSpPr>
        <p:spPr>
          <a:xfrm>
            <a:off x="11097927" y="5509582"/>
            <a:ext cx="1042009" cy="1042009"/>
          </a:xfrm>
          <a:prstGeom prst="ellipse">
            <a:avLst/>
          </a:prstGeom>
          <a:blipFill rotWithShape="0">
            <a:blip r:embed="rId5"/>
            <a:srcRect/>
            <a:stretch>
              <a:fillRect/>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4" name="Title 7">
            <a:extLst>
              <a:ext uri="{FF2B5EF4-FFF2-40B4-BE49-F238E27FC236}">
                <a16:creationId xmlns:a16="http://schemas.microsoft.com/office/drawing/2014/main" id="{83D87775-59AE-40F9-80C8-77480A45E234}"/>
              </a:ext>
            </a:extLst>
          </p:cNvPr>
          <p:cNvSpPr>
            <a:spLocks noGrp="1"/>
          </p:cNvSpPr>
          <p:nvPr>
            <p:ph type="title"/>
          </p:nvPr>
        </p:nvSpPr>
        <p:spPr>
          <a:xfrm>
            <a:off x="5452110" y="612037"/>
            <a:ext cx="6541107" cy="884238"/>
          </a:xfrm>
        </p:spPr>
        <p:txBody>
          <a:bodyPr/>
          <a:lstStyle/>
          <a:p>
            <a:r>
              <a:rPr lang="he-IL" sz="4400" dirty="0">
                <a:latin typeface="Segoe UI Semibold" panose="020B0702040204020203" pitchFamily="34" charset="0"/>
                <a:ea typeface="Tahoma" panose="020B0604030504040204" pitchFamily="34" charset="0"/>
                <a:cs typeface="Segoe UI Semibold" panose="020B0702040204020203" pitchFamily="34" charset="0"/>
              </a:rPr>
              <a:t>משימות הבנת הנתונים</a:t>
            </a:r>
            <a:endParaRPr lang="en-US" sz="4400" dirty="0">
              <a:latin typeface="Segoe UI Semibold" panose="020B0702040204020203" pitchFamily="34" charset="0"/>
              <a:ea typeface="Tahoma" panose="020B0604030504040204" pitchFamily="34" charset="0"/>
              <a:cs typeface="Segoe UI Semibold" panose="020B0702040204020203" pitchFamily="34" charset="0"/>
            </a:endParaRPr>
          </a:p>
        </p:txBody>
      </p:sp>
    </p:spTree>
    <p:extLst>
      <p:ext uri="{BB962C8B-B14F-4D97-AF65-F5344CB8AC3E}">
        <p14:creationId xmlns:p14="http://schemas.microsoft.com/office/powerpoint/2010/main" val="108502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9" grpId="0" animBg="1"/>
      <p:bldP spid="41" grpId="0" animBg="1"/>
    </p:bld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4496</TotalTime>
  <Words>2081</Words>
  <Application>Microsoft Office PowerPoint</Application>
  <PresentationFormat>Widescreen</PresentationFormat>
  <Paragraphs>542</Paragraphs>
  <Slides>53</Slides>
  <Notes>11</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Assistant</vt:lpstr>
      <vt:lpstr>Calibri</vt:lpstr>
      <vt:lpstr>Calibri Light</vt:lpstr>
      <vt:lpstr>Cambria Math</vt:lpstr>
      <vt:lpstr>Courier New</vt:lpstr>
      <vt:lpstr>medium-content-sans-serif-font</vt:lpstr>
      <vt:lpstr>Segoe UI Semibold</vt:lpstr>
      <vt:lpstr>sohne</vt:lpstr>
      <vt:lpstr>Tahoma</vt:lpstr>
      <vt:lpstr>Wingdings</vt:lpstr>
      <vt:lpstr>Office Theme</vt:lpstr>
      <vt:lpstr>חיזוי השכר הצפוי לעובד בתאגיד פיתוח   IBM - תוכנה גדול   </vt:lpstr>
      <vt:lpstr>CRISP-DM</vt:lpstr>
      <vt:lpstr>Crisp-dm PHASES AND TASKS</vt:lpstr>
      <vt:lpstr>1.הבנת העולם העסקי</vt:lpstr>
      <vt:lpstr>אג'נדה</vt:lpstr>
      <vt:lpstr>אג'נדה - המשך</vt:lpstr>
      <vt:lpstr>הפתרונות העיקריים הקיימים היום</vt:lpstr>
      <vt:lpstr>2.הבנת הנתונים</vt:lpstr>
      <vt:lpstr>משימות הבנת הנתונים</vt:lpstr>
      <vt:lpstr>איסוף הנתונים</vt:lpstr>
      <vt:lpstr>העולם האמיתי כיום</vt:lpstr>
      <vt:lpstr>תיאור הנתונים</vt:lpstr>
      <vt:lpstr>תיאור הנתונים</vt:lpstr>
      <vt:lpstr>תיאור הנתונים</vt:lpstr>
      <vt:lpstr>תיאור הנתונים</vt:lpstr>
      <vt:lpstr>חקר הנתונים</vt:lpstr>
      <vt:lpstr>חקר הנתונים</vt:lpstr>
      <vt:lpstr>איכות הנתונים</vt:lpstr>
      <vt:lpstr>3.הכנת הנתונים</vt:lpstr>
      <vt:lpstr>משימות הכנת הנתונים</vt:lpstr>
      <vt:lpstr>טיפול במשתנים הקיימים</vt:lpstr>
      <vt:lpstr>טיפול במשתנים הקיימים</vt:lpstr>
      <vt:lpstr>יצירת פיצ'רים חדשים</vt:lpstr>
      <vt:lpstr>מפת חום ומתאמים</vt:lpstr>
      <vt:lpstr>בחירת משתנים</vt:lpstr>
      <vt:lpstr>בתום הכנת הנתונים</vt:lpstr>
      <vt:lpstr>PowerPoint Presentation</vt:lpstr>
      <vt:lpstr>4.מידול</vt:lpstr>
      <vt:lpstr>משימות המידול</vt:lpstr>
      <vt:lpstr>kmeans</vt:lpstr>
      <vt:lpstr>אשכול</vt:lpstr>
      <vt:lpstr>PowerPoint Presentation</vt:lpstr>
      <vt:lpstr>PowerPoint Presentation</vt:lpstr>
      <vt:lpstr>linear Regression</vt:lpstr>
      <vt:lpstr>linear regression- L1 and L2 Regularization Methods  </vt:lpstr>
      <vt:lpstr>PowerPoint Presentation</vt:lpstr>
      <vt:lpstr>Random forest</vt:lpstr>
      <vt:lpstr>rf - Cv and hyperparameter tuning</vt:lpstr>
      <vt:lpstr>XGboost</vt:lpstr>
      <vt:lpstr>xgboost - Cv and hyperparameter tuning</vt:lpstr>
      <vt:lpstr>mlp</vt:lpstr>
      <vt:lpstr>mlp - Cv and hyperparameter tuning</vt:lpstr>
      <vt:lpstr>5.הערכה</vt:lpstr>
      <vt:lpstr>משימות הערכה</vt:lpstr>
      <vt:lpstr>חיזויים של שלושת המודלים</vt:lpstr>
      <vt:lpstr>השוואה בין המודלים</vt:lpstr>
      <vt:lpstr>PowerPoint Presentation</vt:lpstr>
      <vt:lpstr>השוואה בין המודלים</vt:lpstr>
      <vt:lpstr>6.שיפור</vt:lpstr>
      <vt:lpstr>שיפור – שקלול של התוצאות לכדי חיזוי אחד</vt:lpstr>
      <vt:lpstr>דיון ומסקנות</vt:lpstr>
      <vt:lpstr>חשיבה ביקורתית</vt:lpstr>
      <vt:lpstr>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חיזוי השכר הצפוי לעובד בתאגיד פיתוח תוכנה גדול</dc:title>
  <dc:creator>galit flikshtein</dc:creator>
  <cp:lastModifiedBy>galit flikshtein</cp:lastModifiedBy>
  <cp:revision>111</cp:revision>
  <dcterms:created xsi:type="dcterms:W3CDTF">2021-06-05T16:57:00Z</dcterms:created>
  <dcterms:modified xsi:type="dcterms:W3CDTF">2021-06-11T16:43:30Z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